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autoCompressPictures="0">
  <p:sldMasterIdLst>
    <p:sldMasterId id="2147483648" r:id="rId4"/>
  </p:sldMasterIdLst>
  <p:notesMasterIdLst>
    <p:notesMasterId r:id="rId19"/>
  </p:notesMasterIdLst>
  <p:sldIdLst>
    <p:sldId id="256" r:id="rId5"/>
    <p:sldId id="257" r:id="rId6"/>
    <p:sldId id="262" r:id="rId7"/>
    <p:sldId id="263" r:id="rId8"/>
    <p:sldId id="264" r:id="rId9"/>
    <p:sldId id="265" r:id="rId10"/>
    <p:sldId id="267" r:id="rId11"/>
    <p:sldId id="268" r:id="rId12"/>
    <p:sldId id="269" r:id="rId13"/>
    <p:sldId id="272" r:id="rId14"/>
    <p:sldId id="270" r:id="rId15"/>
    <p:sldId id="271" r:id="rId16"/>
    <p:sldId id="258" r:id="rId17"/>
    <p:sldId id="261" r:id="rId18"/>
  </p:sldIdLst>
  <p:sldSz cx="9144000" cy="6858000" type="screen4x3"/>
  <p:notesSz cx="6858000" cy="9144000"/>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Minion Pro" panose="02040503050201020203" pitchFamily="18" charset="0"/>
      <p:regular r:id="rId26"/>
      <p:bold r:id="rId27"/>
      <p:italic r:id="rId28"/>
      <p:boldItalic r:id="rId29"/>
    </p:embeddedFont>
    <p:embeddedFont>
      <p:font typeface="Myriad Pro" panose="020B0503030403020204" pitchFamily="34" charset="0"/>
      <p:regular r:id="rId30"/>
      <p:bold r:id="rId31"/>
      <p:italic r:id="rId32"/>
      <p:boldItalic r:id="rId3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E9A3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D898EE-03B1-816F-BAB0-40A5CB80D148}" v="1" dt="2021-08-16T19:20:39.411"/>
    <p1510:client id="{60A32719-F8B4-3EFC-E111-74848E152142}" v="4" dt="2021-08-16T16:57:07.663"/>
    <p1510:client id="{6A191389-5FCF-9B75-F5DE-4C9DFEA1C3A2}" v="132" dt="2021-08-16T17:04:30.354"/>
    <p1510:client id="{8DD6F3F1-222D-4F19-E720-346E5DE87D22}" v="4" dt="2021-08-16T16:21:58.383"/>
    <p1510:client id="{D241EDA8-58C7-4682-6361-2EB8083C768E}" v="1020" dt="2021-08-16T17:16:10.178"/>
    <p1510:client id="{EA5FD109-13A2-0136-67D3-9544C233E808}" v="110" dt="2021-08-16T17:17:52.2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6774" autoAdjust="0"/>
  </p:normalViewPr>
  <p:slideViewPr>
    <p:cSldViewPr snapToGrid="0" snapToObjects="1">
      <p:cViewPr varScale="1">
        <p:scale>
          <a:sx n="92" d="100"/>
          <a:sy n="92" d="100"/>
        </p:scale>
        <p:origin x="220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font" Target="fonts/font14.fntdata"/><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F2E6D-5740-4FED-B448-0304A89D4FD0}" type="datetimeFigureOut">
              <a:rPr lang="en-US" smtClean="0"/>
              <a:t>8/17/21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E4DBEE-46F9-4261-998A-4A10ED07AFD6}" type="slidenum">
              <a:rPr lang="en-US" smtClean="0"/>
              <a:t>‹#›</a:t>
            </a:fld>
            <a:endParaRPr lang="en-US"/>
          </a:p>
        </p:txBody>
      </p:sp>
    </p:spTree>
    <p:extLst>
      <p:ext uri="{BB962C8B-B14F-4D97-AF65-F5344CB8AC3E}">
        <p14:creationId xmlns:p14="http://schemas.microsoft.com/office/powerpoint/2010/main" val="606689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jamboard.google.com/d/1lGYtEwjnSZ_gYyFLLBfKtci5me8lRoTQtIKSwneMc5U/edit?usp=sharin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Calibri" panose="020F0502020204030204" pitchFamily="34" charset="0"/>
              </a:rPr>
              <a:t>Each do a brief introduction </a:t>
            </a:r>
            <a:endParaRPr lang="en-US" dirty="0"/>
          </a:p>
        </p:txBody>
      </p:sp>
      <p:sp>
        <p:nvSpPr>
          <p:cNvPr id="4" name="Slide Number Placeholder 3"/>
          <p:cNvSpPr>
            <a:spLocks noGrp="1"/>
          </p:cNvSpPr>
          <p:nvPr>
            <p:ph type="sldNum" sz="quarter" idx="5"/>
          </p:nvPr>
        </p:nvSpPr>
        <p:spPr/>
        <p:txBody>
          <a:bodyPr/>
          <a:lstStyle/>
          <a:p>
            <a:fld id="{D1E4DBEE-46F9-4261-998A-4A10ED07AFD6}" type="slidenum">
              <a:rPr lang="en-US" smtClean="0"/>
              <a:t>2</a:t>
            </a:fld>
            <a:endParaRPr lang="en-US"/>
          </a:p>
        </p:txBody>
      </p:sp>
    </p:spTree>
    <p:extLst>
      <p:ext uri="{BB962C8B-B14F-4D97-AF65-F5344CB8AC3E}">
        <p14:creationId xmlns:p14="http://schemas.microsoft.com/office/powerpoint/2010/main" val="3010406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Calibri" panose="020F0502020204030204" pitchFamily="34" charset="0"/>
              </a:rPr>
              <a:t>Sarah </a:t>
            </a:r>
            <a:endParaRPr lang="en-US" dirty="0"/>
          </a:p>
        </p:txBody>
      </p:sp>
      <p:sp>
        <p:nvSpPr>
          <p:cNvPr id="4" name="Slide Number Placeholder 3"/>
          <p:cNvSpPr>
            <a:spLocks noGrp="1"/>
          </p:cNvSpPr>
          <p:nvPr>
            <p:ph type="sldNum" sz="quarter" idx="5"/>
          </p:nvPr>
        </p:nvSpPr>
        <p:spPr/>
        <p:txBody>
          <a:bodyPr/>
          <a:lstStyle/>
          <a:p>
            <a:fld id="{D1E4DBEE-46F9-4261-998A-4A10ED07AFD6}" type="slidenum">
              <a:rPr lang="en-US" smtClean="0"/>
              <a:t>3</a:t>
            </a:fld>
            <a:endParaRPr lang="en-US"/>
          </a:p>
        </p:txBody>
      </p:sp>
    </p:spTree>
    <p:extLst>
      <p:ext uri="{BB962C8B-B14F-4D97-AF65-F5344CB8AC3E}">
        <p14:creationId xmlns:p14="http://schemas.microsoft.com/office/powerpoint/2010/main" val="220753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Calibri" panose="020F0502020204030204" pitchFamily="34" charset="0"/>
              </a:rPr>
              <a:t>Susan </a:t>
            </a:r>
            <a:endParaRPr lang="en-US" dirty="0"/>
          </a:p>
        </p:txBody>
      </p:sp>
      <p:sp>
        <p:nvSpPr>
          <p:cNvPr id="4" name="Slide Number Placeholder 3"/>
          <p:cNvSpPr>
            <a:spLocks noGrp="1"/>
          </p:cNvSpPr>
          <p:nvPr>
            <p:ph type="sldNum" sz="quarter" idx="5"/>
          </p:nvPr>
        </p:nvSpPr>
        <p:spPr/>
        <p:txBody>
          <a:bodyPr/>
          <a:lstStyle/>
          <a:p>
            <a:fld id="{D1E4DBEE-46F9-4261-998A-4A10ED07AFD6}" type="slidenum">
              <a:rPr lang="en-US" smtClean="0"/>
              <a:t>4</a:t>
            </a:fld>
            <a:endParaRPr lang="en-US"/>
          </a:p>
        </p:txBody>
      </p:sp>
    </p:spTree>
    <p:extLst>
      <p:ext uri="{BB962C8B-B14F-4D97-AF65-F5344CB8AC3E}">
        <p14:creationId xmlns:p14="http://schemas.microsoft.com/office/powerpoint/2010/main" val="3517912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Nicole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5 minutes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sng" strike="noStrike" dirty="0">
                <a:solidFill>
                  <a:srgbClr val="0563C1"/>
                </a:solidFill>
                <a:effectLst/>
                <a:latin typeface="Calibri" panose="020F0502020204030204" pitchFamily="34" charset="0"/>
                <a:hlinkClick r:id="rId3"/>
              </a:rPr>
              <a:t>https://jamboard.google.com/d/1lGYtEwjnSZ_gYyFLLBfKtci5me8lRoTQtIKSwneMc5U/edit?usp=sharing</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D1E4DBEE-46F9-4261-998A-4A10ED07AFD6}" type="slidenum">
              <a:rPr lang="en-US" smtClean="0"/>
              <a:t>5</a:t>
            </a:fld>
            <a:endParaRPr lang="en-US"/>
          </a:p>
        </p:txBody>
      </p:sp>
    </p:spTree>
    <p:extLst>
      <p:ext uri="{BB962C8B-B14F-4D97-AF65-F5344CB8AC3E}">
        <p14:creationId xmlns:p14="http://schemas.microsoft.com/office/powerpoint/2010/main" val="1466171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Calibri" panose="020F0502020204030204" pitchFamily="34" charset="0"/>
              </a:rPr>
              <a:t>Nicole </a:t>
            </a:r>
            <a:endParaRPr lang="en-US" dirty="0"/>
          </a:p>
        </p:txBody>
      </p:sp>
      <p:sp>
        <p:nvSpPr>
          <p:cNvPr id="4" name="Slide Number Placeholder 3"/>
          <p:cNvSpPr>
            <a:spLocks noGrp="1"/>
          </p:cNvSpPr>
          <p:nvPr>
            <p:ph type="sldNum" sz="quarter" idx="5"/>
          </p:nvPr>
        </p:nvSpPr>
        <p:spPr/>
        <p:txBody>
          <a:bodyPr/>
          <a:lstStyle/>
          <a:p>
            <a:fld id="{D1E4DBEE-46F9-4261-998A-4A10ED07AFD6}" type="slidenum">
              <a:rPr lang="en-US" smtClean="0"/>
              <a:t>6</a:t>
            </a:fld>
            <a:endParaRPr lang="en-US"/>
          </a:p>
        </p:txBody>
      </p:sp>
    </p:spTree>
    <p:extLst>
      <p:ext uri="{BB962C8B-B14F-4D97-AF65-F5344CB8AC3E}">
        <p14:creationId xmlns:p14="http://schemas.microsoft.com/office/powerpoint/2010/main" val="2454645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Calibri" panose="020F0502020204030204" pitchFamily="34" charset="0"/>
              </a:rPr>
              <a:t>Shannon </a:t>
            </a:r>
            <a:endParaRPr lang="en-US" dirty="0"/>
          </a:p>
        </p:txBody>
      </p:sp>
      <p:sp>
        <p:nvSpPr>
          <p:cNvPr id="4" name="Slide Number Placeholder 3"/>
          <p:cNvSpPr>
            <a:spLocks noGrp="1"/>
          </p:cNvSpPr>
          <p:nvPr>
            <p:ph type="sldNum" sz="quarter" idx="5"/>
          </p:nvPr>
        </p:nvSpPr>
        <p:spPr/>
        <p:txBody>
          <a:bodyPr/>
          <a:lstStyle/>
          <a:p>
            <a:fld id="{D1E4DBEE-46F9-4261-998A-4A10ED07AFD6}" type="slidenum">
              <a:rPr lang="en-US" smtClean="0"/>
              <a:t>7</a:t>
            </a:fld>
            <a:endParaRPr lang="en-US"/>
          </a:p>
        </p:txBody>
      </p:sp>
    </p:spTree>
    <p:extLst>
      <p:ext uri="{BB962C8B-B14F-4D97-AF65-F5344CB8AC3E}">
        <p14:creationId xmlns:p14="http://schemas.microsoft.com/office/powerpoint/2010/main" val="3830626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p:txBody>
      </p:sp>
      <p:sp>
        <p:nvSpPr>
          <p:cNvPr id="4" name="Slide Number Placeholder 3"/>
          <p:cNvSpPr>
            <a:spLocks noGrp="1"/>
          </p:cNvSpPr>
          <p:nvPr>
            <p:ph type="sldNum" sz="quarter" idx="5"/>
          </p:nvPr>
        </p:nvSpPr>
        <p:spPr/>
        <p:txBody>
          <a:bodyPr/>
          <a:lstStyle/>
          <a:p>
            <a:fld id="{D1E4DBEE-46F9-4261-998A-4A10ED07AFD6}" type="slidenum">
              <a:rPr lang="en-US" smtClean="0"/>
              <a:t>8</a:t>
            </a:fld>
            <a:endParaRPr lang="en-US"/>
          </a:p>
        </p:txBody>
      </p:sp>
    </p:spTree>
    <p:extLst>
      <p:ext uri="{BB962C8B-B14F-4D97-AF65-F5344CB8AC3E}">
        <p14:creationId xmlns:p14="http://schemas.microsoft.com/office/powerpoint/2010/main" val="2379009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a:t>
            </a:r>
          </a:p>
        </p:txBody>
      </p:sp>
      <p:sp>
        <p:nvSpPr>
          <p:cNvPr id="4" name="Slide Number Placeholder 3"/>
          <p:cNvSpPr>
            <a:spLocks noGrp="1"/>
          </p:cNvSpPr>
          <p:nvPr>
            <p:ph type="sldNum" sz="quarter" idx="5"/>
          </p:nvPr>
        </p:nvSpPr>
        <p:spPr/>
        <p:txBody>
          <a:bodyPr/>
          <a:lstStyle/>
          <a:p>
            <a:fld id="{D1E4DBEE-46F9-4261-998A-4A10ED07AFD6}" type="slidenum">
              <a:rPr lang="en-US" smtClean="0"/>
              <a:t>9</a:t>
            </a:fld>
            <a:endParaRPr lang="en-US"/>
          </a:p>
        </p:txBody>
      </p:sp>
    </p:spTree>
    <p:extLst>
      <p:ext uri="{BB962C8B-B14F-4D97-AF65-F5344CB8AC3E}">
        <p14:creationId xmlns:p14="http://schemas.microsoft.com/office/powerpoint/2010/main" val="3392267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Sarah: Campus Ministry, </a:t>
            </a:r>
            <a:r>
              <a:rPr lang="en-US" sz="1800" b="0" i="0" u="none" strike="noStrike" dirty="0" err="1">
                <a:solidFill>
                  <a:srgbClr val="000000"/>
                </a:solidFill>
                <a:effectLst/>
                <a:latin typeface="Calibri" panose="020F0502020204030204" pitchFamily="34" charset="0"/>
              </a:rPr>
              <a:t>Arrupe</a:t>
            </a:r>
            <a:r>
              <a:rPr lang="en-US" sz="1800" b="0" i="0" u="none" strike="noStrike" dirty="0">
                <a:solidFill>
                  <a:srgbClr val="000000"/>
                </a:solidFill>
                <a:effectLst/>
                <a:latin typeface="Calibri" panose="020F0502020204030204" pitchFamily="34" charset="0"/>
              </a:rPr>
              <a:t> Market,  Assistance Funds, SAC, Career Development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Shannon: SST, Graduate Support Team, Faculty Advising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Nicole: Wellness Center, Embedded Therapists, SDMA,  Fellows Program, Tutoring Center</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D1E4DBEE-46F9-4261-998A-4A10ED07AFD6}" type="slidenum">
              <a:rPr lang="en-US" smtClean="0"/>
              <a:t>12</a:t>
            </a:fld>
            <a:endParaRPr lang="en-US"/>
          </a:p>
        </p:txBody>
      </p:sp>
    </p:spTree>
    <p:extLst>
      <p:ext uri="{BB962C8B-B14F-4D97-AF65-F5344CB8AC3E}">
        <p14:creationId xmlns:p14="http://schemas.microsoft.com/office/powerpoint/2010/main" val="34794190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7" descr="checkersMaroonFinal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hasCustomPrompt="1"/>
          </p:nvPr>
        </p:nvSpPr>
        <p:spPr>
          <a:xfrm>
            <a:off x="1371600" y="3445793"/>
            <a:ext cx="6400800" cy="1383243"/>
          </a:xfrm>
        </p:spPr>
        <p:txBody>
          <a:bodyPr>
            <a:normAutofit/>
          </a:bodyPr>
          <a:lstStyle>
            <a:lvl1pPr marL="0" indent="0" algn="ctr">
              <a:spcBef>
                <a:spcPts val="0"/>
              </a:spcBef>
              <a:buNone/>
              <a:defRPr sz="2000" i="1" baseline="0">
                <a:solidFill>
                  <a:schemeClr val="bg1"/>
                </a:solidFill>
                <a:latin typeface="Minion Pro" pitchFamily="18" charset="0"/>
                <a:cs typeface="Minion Pro"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Support headline goes here. One or two lines.</a:t>
            </a:r>
          </a:p>
        </p:txBody>
      </p:sp>
      <p:sp>
        <p:nvSpPr>
          <p:cNvPr id="9" name="Title 1"/>
          <p:cNvSpPr>
            <a:spLocks noGrp="1"/>
          </p:cNvSpPr>
          <p:nvPr>
            <p:ph type="ctrTitle" hasCustomPrompt="1"/>
          </p:nvPr>
        </p:nvSpPr>
        <p:spPr>
          <a:xfrm>
            <a:off x="685800" y="501947"/>
            <a:ext cx="7772400" cy="1470025"/>
          </a:xfrm>
        </p:spPr>
        <p:txBody>
          <a:bodyPr>
            <a:normAutofit/>
          </a:bodyPr>
          <a:lstStyle>
            <a:lvl1pPr>
              <a:defRPr sz="1800" b="1" cap="all">
                <a:solidFill>
                  <a:srgbClr val="FFCC00"/>
                </a:solidFill>
                <a:latin typeface="Myriad Pro" pitchFamily="34" charset="0"/>
                <a:cs typeface="Myriad Pro" pitchFamily="34" charset="0"/>
              </a:defRPr>
            </a:lvl1pPr>
          </a:lstStyle>
          <a:p>
            <a:r>
              <a:rPr lang="en-US" dirty="0"/>
              <a:t>CLICK TO EDIT DEPARTMENT NAME HERE</a:t>
            </a:r>
          </a:p>
        </p:txBody>
      </p:sp>
      <p:sp>
        <p:nvSpPr>
          <p:cNvPr id="20" name="Text Placeholder 18"/>
          <p:cNvSpPr>
            <a:spLocks noGrp="1"/>
          </p:cNvSpPr>
          <p:nvPr>
            <p:ph type="body" sz="quarter" idx="10" hasCustomPrompt="1"/>
          </p:nvPr>
        </p:nvSpPr>
        <p:spPr>
          <a:xfrm>
            <a:off x="1371600" y="2468052"/>
            <a:ext cx="6400800" cy="860453"/>
          </a:xfrm>
        </p:spPr>
        <p:txBody>
          <a:bodyPr>
            <a:normAutofit/>
          </a:bodyPr>
          <a:lstStyle>
            <a:lvl1pPr marL="0" indent="0" algn="ctr">
              <a:buNone/>
              <a:defRPr sz="5400" b="1" cap="all" baseline="0">
                <a:solidFill>
                  <a:srgbClr val="FFFFFF"/>
                </a:solidFill>
                <a:latin typeface="Myriad Pro" pitchFamily="34" charset="0"/>
                <a:cs typeface="Myriad Pro" pitchFamily="34" charset="0"/>
              </a:defRPr>
            </a:lvl1pPr>
          </a:lstStyle>
          <a:p>
            <a:pPr lvl="0"/>
            <a:r>
              <a:rPr lang="en-US" dirty="0"/>
              <a:t>TITLE GOES HERE</a:t>
            </a:r>
          </a:p>
        </p:txBody>
      </p:sp>
      <p:pic>
        <p:nvPicPr>
          <p:cNvPr id="6" name="Picture 6" descr="LUC_reversed_color_notag.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41775" y="5105400"/>
            <a:ext cx="106045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6242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10845" y="2912970"/>
            <a:ext cx="7972380" cy="3213193"/>
          </a:xfrm>
        </p:spPr>
        <p:txBody>
          <a:bodyPr/>
          <a:lstStyle>
            <a:lvl1pPr marL="457200" marR="0" indent="-457200" algn="l" defTabSz="457200" rtl="0" eaLnBrk="1" fontAlgn="auto" latinLnBrk="0" hangingPunct="1">
              <a:lnSpc>
                <a:spcPct val="100000"/>
              </a:lnSpc>
              <a:spcBef>
                <a:spcPct val="20000"/>
              </a:spcBef>
              <a:spcAft>
                <a:spcPts val="0"/>
              </a:spcAft>
              <a:buClrTx/>
              <a:buSzTx/>
              <a:buFont typeface="Arial"/>
              <a:buChar char="•"/>
              <a:tabLst/>
              <a:defRPr sz="3200">
                <a:latin typeface="Myriad Pro" pitchFamily="34" charset="0"/>
                <a:cs typeface="Myriad Pro" pitchFamily="34" charset="0"/>
              </a:defRPr>
            </a:lvl1pPr>
          </a:lstStyle>
          <a:p>
            <a:pPr eaLnBrk="1" hangingPunct="1"/>
            <a:r>
              <a:rPr lang="en-US" sz="3000" dirty="0">
                <a:cs typeface="Arial" charset="0"/>
              </a:rPr>
              <a:t>Chapter or point No. 1</a:t>
            </a:r>
          </a:p>
          <a:p>
            <a:pPr eaLnBrk="1" hangingPunct="1"/>
            <a:r>
              <a:rPr lang="en-US" sz="3000" dirty="0">
                <a:cs typeface="Arial" charset="0"/>
              </a:rPr>
              <a:t>Chapter or point No. 2</a:t>
            </a:r>
          </a:p>
          <a:p>
            <a:pPr eaLnBrk="1" hangingPunct="1"/>
            <a:r>
              <a:rPr lang="en-US" sz="3000" dirty="0">
                <a:cs typeface="Arial" charset="0"/>
              </a:rPr>
              <a:t>Chapter or point No. 3</a:t>
            </a:r>
          </a:p>
        </p:txBody>
      </p:sp>
      <p:pic>
        <p:nvPicPr>
          <p:cNvPr id="7" name="Picture 6" descr="bgrdTo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86512"/>
          </a:xfrm>
          <a:prstGeom prst="rect">
            <a:avLst/>
          </a:prstGeom>
        </p:spPr>
      </p:pic>
      <p:sp>
        <p:nvSpPr>
          <p:cNvPr id="9" name="Title 1"/>
          <p:cNvSpPr>
            <a:spLocks noGrp="1"/>
          </p:cNvSpPr>
          <p:nvPr>
            <p:ph type="title" hasCustomPrompt="1"/>
          </p:nvPr>
        </p:nvSpPr>
        <p:spPr>
          <a:xfrm>
            <a:off x="610846" y="1769970"/>
            <a:ext cx="7972378" cy="1143000"/>
          </a:xfrm>
        </p:spPr>
        <p:txBody>
          <a:bodyPr>
            <a:normAutofit/>
          </a:bodyPr>
          <a:lstStyle>
            <a:lvl1pPr algn="l">
              <a:defRPr sz="3600" b="1" cap="all">
                <a:solidFill>
                  <a:srgbClr val="800000"/>
                </a:solidFill>
                <a:latin typeface="Myriad Pro" pitchFamily="34" charset="0"/>
                <a:cs typeface="Myriad Pro" pitchFamily="34" charset="0"/>
              </a:defRPr>
            </a:lvl1pPr>
          </a:lstStyle>
          <a:p>
            <a:r>
              <a:rPr lang="en-US" dirty="0"/>
              <a:t>Overview/summary</a:t>
            </a:r>
          </a:p>
        </p:txBody>
      </p:sp>
      <p:sp>
        <p:nvSpPr>
          <p:cNvPr id="6" name="Text Placeholder 21"/>
          <p:cNvSpPr>
            <a:spLocks noGrp="1"/>
          </p:cNvSpPr>
          <p:nvPr>
            <p:ph type="body" sz="quarter" idx="13" hasCustomPrompt="1"/>
          </p:nvPr>
        </p:nvSpPr>
        <p:spPr>
          <a:xfrm>
            <a:off x="533400" y="6411503"/>
            <a:ext cx="3932237" cy="266700"/>
          </a:xfrm>
        </p:spPr>
        <p:txBody>
          <a:bodyPr lIns="0">
            <a:normAutofit/>
          </a:bodyPr>
          <a:lstStyle>
            <a:lvl1pPr marL="0" indent="0" eaLnBrk="1" hangingPunct="1">
              <a:buNone/>
              <a:defRPr sz="900" kern="900" cap="all" spc="300" baseline="0">
                <a:solidFill>
                  <a:schemeClr val="tx1">
                    <a:lumMod val="50000"/>
                    <a:lumOff val="50000"/>
                  </a:schemeClr>
                </a:solidFill>
                <a:latin typeface="Myriad Pro"/>
                <a:cs typeface="Myriad Pro"/>
              </a:defRPr>
            </a:lvl1pPr>
          </a:lstStyle>
          <a:p>
            <a:pPr eaLnBrk="1" hangingPunct="1"/>
            <a:r>
              <a:rPr lang="en-US" sz="900" dirty="0">
                <a:solidFill>
                  <a:srgbClr val="7F7F7F"/>
                </a:solidFill>
              </a:rPr>
              <a:t>Type LOYOLA UNIVERSITY CHICAGO, if needed</a:t>
            </a:r>
          </a:p>
        </p:txBody>
      </p:sp>
    </p:spTree>
    <p:extLst>
      <p:ext uri="{BB962C8B-B14F-4D97-AF65-F5344CB8AC3E}">
        <p14:creationId xmlns:p14="http://schemas.microsoft.com/office/powerpoint/2010/main" val="1948370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and Image">
    <p:spTree>
      <p:nvGrpSpPr>
        <p:cNvPr id="1" name=""/>
        <p:cNvGrpSpPr/>
        <p:nvPr/>
      </p:nvGrpSpPr>
      <p:grpSpPr>
        <a:xfrm>
          <a:off x="0" y="0"/>
          <a:ext cx="0" cy="0"/>
          <a:chOff x="0" y="0"/>
          <a:chExt cx="0" cy="0"/>
        </a:xfrm>
      </p:grpSpPr>
      <p:pic>
        <p:nvPicPr>
          <p:cNvPr id="7" name="Picture 7" descr="checkersMaroonFinal2.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auto">
          <a:xfrm>
            <a:off x="0" y="2667000"/>
            <a:ext cx="9144000"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722313" y="3321284"/>
            <a:ext cx="7772400" cy="683163"/>
          </a:xfrm>
        </p:spPr>
        <p:txBody>
          <a:bodyPr lIns="0" rIns="91440" anchor="t">
            <a:normAutofit/>
          </a:bodyPr>
          <a:lstStyle>
            <a:lvl1pPr algn="l">
              <a:defRPr sz="3600" b="1" cap="all">
                <a:solidFill>
                  <a:schemeClr val="bg1"/>
                </a:solidFill>
                <a:latin typeface="Myriad Pro" pitchFamily="34" charset="0"/>
                <a:cs typeface="Myriad Pro" pitchFamily="34" charset="0"/>
              </a:defRPr>
            </a:lvl1pPr>
          </a:lstStyle>
          <a:p>
            <a:r>
              <a:rPr lang="en-US" dirty="0"/>
              <a:t>Headline goes here</a:t>
            </a:r>
          </a:p>
        </p:txBody>
      </p:sp>
      <p:sp>
        <p:nvSpPr>
          <p:cNvPr id="3" name="Text Placeholder 2"/>
          <p:cNvSpPr>
            <a:spLocks noGrp="1"/>
          </p:cNvSpPr>
          <p:nvPr>
            <p:ph type="body" idx="1" hasCustomPrompt="1"/>
          </p:nvPr>
        </p:nvSpPr>
        <p:spPr>
          <a:xfrm>
            <a:off x="722313" y="2826668"/>
            <a:ext cx="7772400" cy="481343"/>
          </a:xfrm>
        </p:spPr>
        <p:txBody>
          <a:bodyPr lIns="0" rIns="91440" anchor="b">
            <a:normAutofit/>
          </a:bodyPr>
          <a:lstStyle>
            <a:lvl1pPr marL="0" indent="0">
              <a:buNone/>
              <a:defRPr sz="1700" b="1" cap="all" baseline="0">
                <a:solidFill>
                  <a:srgbClr val="FFCC00"/>
                </a:solidFill>
                <a:latin typeface="Myriad Pro" pitchFamily="34" charset="0"/>
                <a:cs typeface="Myriad Pro"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Chapter 1</a:t>
            </a:r>
          </a:p>
        </p:txBody>
      </p:sp>
      <p:sp>
        <p:nvSpPr>
          <p:cNvPr id="14" name="Footer Placeholder 4"/>
          <p:cNvSpPr>
            <a:spLocks noGrp="1"/>
          </p:cNvSpPr>
          <p:nvPr>
            <p:ph type="ftr" sz="quarter" idx="11"/>
          </p:nvPr>
        </p:nvSpPr>
        <p:spPr>
          <a:xfrm>
            <a:off x="761999" y="5072529"/>
            <a:ext cx="7732713" cy="365125"/>
          </a:xfrm>
        </p:spPr>
        <p:txBody>
          <a:bodyPr lIns="0" tIns="137160" bIns="0"/>
          <a:lstStyle>
            <a:lvl1pPr>
              <a:defRPr sz="1600">
                <a:latin typeface="Myriad Pro" pitchFamily="34" charset="0"/>
                <a:cs typeface="Myriad Pro" pitchFamily="34" charset="0"/>
              </a:defRPr>
            </a:lvl1pPr>
          </a:lstStyle>
          <a:p>
            <a:pPr algn="l"/>
            <a:r>
              <a:rPr lang="en-US" i="1" dirty="0">
                <a:solidFill>
                  <a:srgbClr val="999999"/>
                </a:solidFill>
              </a:rPr>
              <a:t>NOTE: Option1 for chapter slide—over a full-bleed image</a:t>
            </a:r>
          </a:p>
          <a:p>
            <a:endParaRPr lang="en-US" dirty="0"/>
          </a:p>
        </p:txBody>
      </p:sp>
      <p:sp>
        <p:nvSpPr>
          <p:cNvPr id="20" name="Text Placeholder 16"/>
          <p:cNvSpPr>
            <a:spLocks noGrp="1"/>
          </p:cNvSpPr>
          <p:nvPr>
            <p:ph type="body" sz="quarter" idx="12" hasCustomPrompt="1"/>
          </p:nvPr>
        </p:nvSpPr>
        <p:spPr>
          <a:xfrm>
            <a:off x="722313" y="3984112"/>
            <a:ext cx="7772400" cy="348060"/>
          </a:xfrm>
        </p:spPr>
        <p:txBody>
          <a:bodyPr lIns="0">
            <a:noAutofit/>
          </a:bodyPr>
          <a:lstStyle>
            <a:lvl1pPr marL="0" indent="0">
              <a:buNone/>
              <a:defRPr sz="1800" i="1" baseline="0">
                <a:solidFill>
                  <a:srgbClr val="FFFFFF"/>
                </a:solidFill>
                <a:latin typeface="Minion Pro" pitchFamily="18" charset="0"/>
                <a:cs typeface="Minion Pro" pitchFamily="18" charset="0"/>
              </a:defRPr>
            </a:lvl1pPr>
          </a:lstStyle>
          <a:p>
            <a:pPr lvl="0"/>
            <a:r>
              <a:rPr lang="en-US" dirty="0"/>
              <a:t>Support headline goes here, if desired</a:t>
            </a:r>
          </a:p>
        </p:txBody>
      </p:sp>
    </p:spTree>
    <p:extLst>
      <p:ext uri="{BB962C8B-B14F-4D97-AF65-F5344CB8AC3E}">
        <p14:creationId xmlns:p14="http://schemas.microsoft.com/office/powerpoint/2010/main" val="4062689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and Text only">
    <p:spTree>
      <p:nvGrpSpPr>
        <p:cNvPr id="1" name=""/>
        <p:cNvGrpSpPr/>
        <p:nvPr/>
      </p:nvGrpSpPr>
      <p:grpSpPr>
        <a:xfrm>
          <a:off x="0" y="0"/>
          <a:ext cx="0" cy="0"/>
          <a:chOff x="0" y="0"/>
          <a:chExt cx="0" cy="0"/>
        </a:xfrm>
      </p:grpSpPr>
      <p:pic>
        <p:nvPicPr>
          <p:cNvPr id="8" name="Picture 7" descr="checkersMaroonFinal2.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auto">
          <a:xfrm>
            <a:off x="533400" y="459350"/>
            <a:ext cx="8074152" cy="585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2"/>
          <p:cNvSpPr>
            <a:spLocks noGrp="1"/>
          </p:cNvSpPr>
          <p:nvPr>
            <p:ph type="body" idx="1" hasCustomPrompt="1"/>
          </p:nvPr>
        </p:nvSpPr>
        <p:spPr>
          <a:xfrm>
            <a:off x="1239343" y="2335052"/>
            <a:ext cx="6647389" cy="481343"/>
          </a:xfrm>
        </p:spPr>
        <p:txBody>
          <a:bodyPr lIns="0" rIns="91440" anchor="b">
            <a:normAutofit/>
          </a:bodyPr>
          <a:lstStyle>
            <a:lvl1pPr marL="0" indent="0">
              <a:buNone/>
              <a:defRPr sz="1700" b="1" cap="all" baseline="0">
                <a:solidFill>
                  <a:srgbClr val="FFCC00"/>
                </a:solidFill>
                <a:latin typeface="Myriad Pro" pitchFamily="34" charset="0"/>
                <a:cs typeface="Myriad Pro"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Chapter 1</a:t>
            </a:r>
          </a:p>
        </p:txBody>
      </p:sp>
      <p:sp>
        <p:nvSpPr>
          <p:cNvPr id="16" name="Title 1"/>
          <p:cNvSpPr>
            <a:spLocks noGrp="1"/>
          </p:cNvSpPr>
          <p:nvPr>
            <p:ph type="title" hasCustomPrompt="1"/>
          </p:nvPr>
        </p:nvSpPr>
        <p:spPr>
          <a:xfrm>
            <a:off x="1239343" y="2973056"/>
            <a:ext cx="6647389" cy="683163"/>
          </a:xfrm>
        </p:spPr>
        <p:txBody>
          <a:bodyPr lIns="0" rIns="91440" anchor="t">
            <a:normAutofit/>
          </a:bodyPr>
          <a:lstStyle>
            <a:lvl1pPr algn="l">
              <a:defRPr sz="3600" b="1" cap="all">
                <a:solidFill>
                  <a:schemeClr val="bg1"/>
                </a:solidFill>
                <a:latin typeface="Myriad Pro" pitchFamily="34" charset="0"/>
                <a:cs typeface="Myriad Pro" pitchFamily="34" charset="0"/>
              </a:defRPr>
            </a:lvl1pPr>
          </a:lstStyle>
          <a:p>
            <a:r>
              <a:rPr lang="en-US" dirty="0"/>
              <a:t>Headline goes here</a:t>
            </a:r>
          </a:p>
        </p:txBody>
      </p:sp>
      <p:sp>
        <p:nvSpPr>
          <p:cNvPr id="18" name="Text Placeholder 16"/>
          <p:cNvSpPr>
            <a:spLocks noGrp="1"/>
          </p:cNvSpPr>
          <p:nvPr>
            <p:ph type="body" sz="quarter" idx="12" hasCustomPrompt="1"/>
          </p:nvPr>
        </p:nvSpPr>
        <p:spPr>
          <a:xfrm>
            <a:off x="1239343" y="3676852"/>
            <a:ext cx="6647389" cy="348060"/>
          </a:xfrm>
        </p:spPr>
        <p:txBody>
          <a:bodyPr lIns="0">
            <a:noAutofit/>
          </a:bodyPr>
          <a:lstStyle>
            <a:lvl1pPr marL="0" indent="0">
              <a:buNone/>
              <a:defRPr sz="1800" i="1" baseline="0">
                <a:solidFill>
                  <a:srgbClr val="FFFFFF"/>
                </a:solidFill>
                <a:latin typeface="Minion Pro" pitchFamily="18" charset="0"/>
                <a:cs typeface="Minion Pro" pitchFamily="18" charset="0"/>
              </a:defRPr>
            </a:lvl1pPr>
          </a:lstStyle>
          <a:p>
            <a:pPr lvl="0"/>
            <a:r>
              <a:rPr lang="en-US" dirty="0"/>
              <a:t>Support headline goes here, if desired</a:t>
            </a:r>
          </a:p>
        </p:txBody>
      </p:sp>
      <p:sp>
        <p:nvSpPr>
          <p:cNvPr id="20" name="Footer Placeholder 4"/>
          <p:cNvSpPr>
            <a:spLocks noGrp="1"/>
          </p:cNvSpPr>
          <p:nvPr>
            <p:ph type="ftr" sz="quarter" idx="11"/>
          </p:nvPr>
        </p:nvSpPr>
        <p:spPr>
          <a:xfrm>
            <a:off x="1270072" y="5267127"/>
            <a:ext cx="6647389" cy="365125"/>
          </a:xfrm>
        </p:spPr>
        <p:txBody>
          <a:bodyPr lIns="0" tIns="137160" bIns="0"/>
          <a:lstStyle>
            <a:lvl1pPr algn="l" eaLnBrk="1" hangingPunct="1">
              <a:defRPr sz="1600">
                <a:latin typeface="Myriad Pro" pitchFamily="34" charset="0"/>
                <a:cs typeface="Myriad Pro" pitchFamily="34" charset="0"/>
              </a:defRPr>
            </a:lvl1pPr>
          </a:lstStyle>
          <a:p>
            <a:r>
              <a:rPr lang="en-US" i="1" dirty="0">
                <a:solidFill>
                  <a:srgbClr val="999999"/>
                </a:solidFill>
              </a:rPr>
              <a:t>NOTE: Option2 for chapter slide—text only</a:t>
            </a:r>
          </a:p>
          <a:p>
            <a:endParaRPr lang="en-US" dirty="0"/>
          </a:p>
        </p:txBody>
      </p:sp>
      <p:sp>
        <p:nvSpPr>
          <p:cNvPr id="9" name="Text Placeholder 21"/>
          <p:cNvSpPr>
            <a:spLocks noGrp="1"/>
          </p:cNvSpPr>
          <p:nvPr>
            <p:ph type="body" sz="quarter" idx="13" hasCustomPrompt="1"/>
          </p:nvPr>
        </p:nvSpPr>
        <p:spPr>
          <a:xfrm>
            <a:off x="533400" y="6411503"/>
            <a:ext cx="3932237" cy="266700"/>
          </a:xfrm>
        </p:spPr>
        <p:txBody>
          <a:bodyPr lIns="0">
            <a:normAutofit/>
          </a:bodyPr>
          <a:lstStyle>
            <a:lvl1pPr marL="0" indent="0" eaLnBrk="1" hangingPunct="1">
              <a:buNone/>
              <a:defRPr sz="900" kern="900" cap="all" spc="300" baseline="0">
                <a:solidFill>
                  <a:schemeClr val="tx1">
                    <a:lumMod val="50000"/>
                    <a:lumOff val="50000"/>
                  </a:schemeClr>
                </a:solidFill>
                <a:latin typeface="Myriad Pro"/>
                <a:cs typeface="Myriad Pro"/>
              </a:defRPr>
            </a:lvl1pPr>
          </a:lstStyle>
          <a:p>
            <a:pPr eaLnBrk="1" hangingPunct="1"/>
            <a:r>
              <a:rPr lang="en-US" sz="900" dirty="0">
                <a:solidFill>
                  <a:srgbClr val="7F7F7F"/>
                </a:solidFill>
              </a:rPr>
              <a:t>Type LOYOLA UNIVERSITY CHICAGO, if needed</a:t>
            </a:r>
          </a:p>
        </p:txBody>
      </p:sp>
    </p:spTree>
    <p:extLst>
      <p:ext uri="{BB962C8B-B14F-4D97-AF65-F5344CB8AC3E}">
        <p14:creationId xmlns:p14="http://schemas.microsoft.com/office/powerpoint/2010/main" val="2332515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0" name="Picture 9" descr="bgrdTo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86512"/>
          </a:xfrm>
          <a:prstGeom prst="rect">
            <a:avLst/>
          </a:prstGeom>
        </p:spPr>
      </p:pic>
      <p:sp>
        <p:nvSpPr>
          <p:cNvPr id="15" name="Text Placeholder 14"/>
          <p:cNvSpPr>
            <a:spLocks noGrp="1"/>
          </p:cNvSpPr>
          <p:nvPr>
            <p:ph type="body" sz="quarter" idx="10" hasCustomPrompt="1"/>
          </p:nvPr>
        </p:nvSpPr>
        <p:spPr>
          <a:xfrm>
            <a:off x="611188" y="1586990"/>
            <a:ext cx="7972036" cy="317940"/>
          </a:xfrm>
        </p:spPr>
        <p:txBody>
          <a:bodyPr>
            <a:normAutofit/>
          </a:bodyPr>
          <a:lstStyle>
            <a:lvl1pPr marL="0" indent="0">
              <a:buNone/>
              <a:defRPr sz="1600" b="1" i="0" cap="all" baseline="0">
                <a:latin typeface="Myriad Pro" pitchFamily="34" charset="0"/>
                <a:cs typeface="Myriad Pro" pitchFamily="34" charset="0"/>
              </a:defRPr>
            </a:lvl1pPr>
          </a:lstStyle>
          <a:p>
            <a:pPr lvl="0"/>
            <a:r>
              <a:rPr lang="en-US" dirty="0"/>
              <a:t>Label goes here, if needed</a:t>
            </a:r>
          </a:p>
        </p:txBody>
      </p:sp>
      <p:sp>
        <p:nvSpPr>
          <p:cNvPr id="20" name="Text Placeholder 17"/>
          <p:cNvSpPr>
            <a:spLocks noGrp="1"/>
          </p:cNvSpPr>
          <p:nvPr>
            <p:ph type="body" sz="quarter" idx="11" hasCustomPrompt="1"/>
          </p:nvPr>
        </p:nvSpPr>
        <p:spPr>
          <a:xfrm>
            <a:off x="611188" y="2826722"/>
            <a:ext cx="7972036" cy="849312"/>
          </a:xfrm>
        </p:spPr>
        <p:txBody>
          <a:bodyPr>
            <a:normAutofit/>
          </a:bodyPr>
          <a:lstStyle>
            <a:lvl1pPr marL="0" indent="0">
              <a:buNone/>
              <a:defRPr sz="3000" baseline="0">
                <a:latin typeface="Myriad Pro" pitchFamily="34" charset="0"/>
                <a:cs typeface="Myriad Pro" pitchFamily="34" charset="0"/>
              </a:defRPr>
            </a:lvl1pPr>
          </a:lstStyle>
          <a:p>
            <a:pPr lvl="0"/>
            <a:r>
              <a:rPr lang="en-US" dirty="0"/>
              <a:t>Type sample goes here</a:t>
            </a:r>
          </a:p>
        </p:txBody>
      </p:sp>
      <p:sp>
        <p:nvSpPr>
          <p:cNvPr id="24" name="Title 1"/>
          <p:cNvSpPr>
            <a:spLocks noGrp="1"/>
          </p:cNvSpPr>
          <p:nvPr>
            <p:ph type="title" hasCustomPrompt="1"/>
          </p:nvPr>
        </p:nvSpPr>
        <p:spPr>
          <a:xfrm>
            <a:off x="610845" y="1914072"/>
            <a:ext cx="7972379" cy="883924"/>
          </a:xfrm>
        </p:spPr>
        <p:txBody>
          <a:bodyPr tIns="0" bIns="0">
            <a:normAutofit/>
          </a:bodyPr>
          <a:lstStyle>
            <a:lvl1pPr algn="l">
              <a:defRPr sz="3600" b="1" cap="all">
                <a:solidFill>
                  <a:srgbClr val="800000"/>
                </a:solidFill>
                <a:latin typeface="Myriad Pro" pitchFamily="34" charset="0"/>
                <a:cs typeface="Myriad Pro" pitchFamily="34" charset="0"/>
              </a:defRPr>
            </a:lvl1pPr>
          </a:lstStyle>
          <a:p>
            <a:r>
              <a:rPr lang="en-US" dirty="0"/>
              <a:t>Headline/sample</a:t>
            </a:r>
          </a:p>
        </p:txBody>
      </p:sp>
      <p:sp>
        <p:nvSpPr>
          <p:cNvPr id="26" name="Text Placeholder 21"/>
          <p:cNvSpPr>
            <a:spLocks noGrp="1"/>
          </p:cNvSpPr>
          <p:nvPr>
            <p:ph type="body" sz="quarter" idx="12" hasCustomPrompt="1"/>
          </p:nvPr>
        </p:nvSpPr>
        <p:spPr>
          <a:xfrm>
            <a:off x="611188" y="4182272"/>
            <a:ext cx="7972036" cy="507197"/>
          </a:xfrm>
        </p:spPr>
        <p:txBody>
          <a:bodyPr>
            <a:normAutofit/>
          </a:bodyPr>
          <a:lstStyle>
            <a:lvl1pPr marL="0" indent="0">
              <a:buNone/>
              <a:defRPr sz="2000" b="0" i="1" baseline="0">
                <a:latin typeface="Myriad Pro" pitchFamily="34" charset="0"/>
                <a:cs typeface="Myriad Pro" pitchFamily="34" charset="0"/>
              </a:defRPr>
            </a:lvl1pPr>
          </a:lstStyle>
          <a:p>
            <a:pPr lvl="0"/>
            <a:r>
              <a:rPr lang="en-US" dirty="0"/>
              <a:t>Secondary type sample (chart, caption, etc.)</a:t>
            </a:r>
          </a:p>
        </p:txBody>
      </p:sp>
      <p:sp>
        <p:nvSpPr>
          <p:cNvPr id="8" name="Text Placeholder 21"/>
          <p:cNvSpPr>
            <a:spLocks noGrp="1"/>
          </p:cNvSpPr>
          <p:nvPr>
            <p:ph type="body" sz="quarter" idx="13" hasCustomPrompt="1"/>
          </p:nvPr>
        </p:nvSpPr>
        <p:spPr>
          <a:xfrm>
            <a:off x="533400" y="6411503"/>
            <a:ext cx="3932237" cy="266700"/>
          </a:xfrm>
        </p:spPr>
        <p:txBody>
          <a:bodyPr lIns="0">
            <a:normAutofit/>
          </a:bodyPr>
          <a:lstStyle>
            <a:lvl1pPr marL="0" indent="0" eaLnBrk="1" hangingPunct="1">
              <a:buNone/>
              <a:defRPr sz="900" kern="900" cap="all" spc="300" baseline="0">
                <a:solidFill>
                  <a:schemeClr val="tx1">
                    <a:lumMod val="50000"/>
                    <a:lumOff val="50000"/>
                  </a:schemeClr>
                </a:solidFill>
                <a:latin typeface="Myriad Pro"/>
                <a:cs typeface="Myriad Pro"/>
              </a:defRPr>
            </a:lvl1pPr>
          </a:lstStyle>
          <a:p>
            <a:pPr eaLnBrk="1" hangingPunct="1"/>
            <a:r>
              <a:rPr lang="en-US" sz="900" dirty="0">
                <a:solidFill>
                  <a:srgbClr val="7F7F7F"/>
                </a:solidFill>
              </a:rPr>
              <a:t>Type LOYOLA UNIVERSITY CHICAGO, if needed</a:t>
            </a:r>
          </a:p>
        </p:txBody>
      </p:sp>
    </p:spTree>
    <p:extLst>
      <p:ext uri="{BB962C8B-B14F-4D97-AF65-F5344CB8AC3E}">
        <p14:creationId xmlns:p14="http://schemas.microsoft.com/office/powerpoint/2010/main" val="3254014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6" name="Picture 7" descr="checkersMaroonFinal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LUC_vertical_reverse_color_forPPT.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61753" y="3810000"/>
            <a:ext cx="3620495" cy="2630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14321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E37CAE-0D07-2D4D-B0CF-FB80FDEEB265}" type="datetimeFigureOut">
              <a:rPr lang="en-US" smtClean="0"/>
              <a:t>8/17/21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102F2-95C5-954C-9F6C-3AA639D116C2}" type="slidenum">
              <a:rPr lang="en-US" smtClean="0"/>
              <a:t>‹#›</a:t>
            </a:fld>
            <a:endParaRPr lang="en-US"/>
          </a:p>
        </p:txBody>
      </p:sp>
    </p:spTree>
    <p:extLst>
      <p:ext uri="{BB962C8B-B14F-4D97-AF65-F5344CB8AC3E}">
        <p14:creationId xmlns:p14="http://schemas.microsoft.com/office/powerpoint/2010/main" val="3528863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luc.edu/dos/services/emergencyhardshipfund/"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docs.google.com/forms/d/e/1FAIpQLSd7Oh0XulAeHR-VzswAn16C5Rn7oDlZmJFl7DgvrOPkWUst-Q/viewfor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3664002"/>
            <a:ext cx="6400800" cy="1383243"/>
          </a:xfrm>
        </p:spPr>
        <p:txBody>
          <a:bodyPr/>
          <a:lstStyle/>
          <a:p>
            <a:r>
              <a:rPr lang="en-US" dirty="0"/>
              <a:t>August 19, 2021</a:t>
            </a:r>
          </a:p>
        </p:txBody>
      </p:sp>
      <p:sp>
        <p:nvSpPr>
          <p:cNvPr id="3" name="Title 2"/>
          <p:cNvSpPr>
            <a:spLocks noGrp="1"/>
          </p:cNvSpPr>
          <p:nvPr>
            <p:ph type="ctrTitle"/>
          </p:nvPr>
        </p:nvSpPr>
        <p:spPr/>
        <p:txBody>
          <a:bodyPr>
            <a:normAutofit/>
          </a:bodyPr>
          <a:lstStyle/>
          <a:p>
            <a:r>
              <a:rPr lang="en-US" sz="2400" dirty="0"/>
              <a:t>2021 </a:t>
            </a:r>
            <a:r>
              <a:rPr lang="en-US" sz="2400" dirty="0" err="1"/>
              <a:t>FOrUM</a:t>
            </a:r>
            <a:r>
              <a:rPr lang="en-US" sz="2400" dirty="0"/>
              <a:t> ON TEACHING AND LEARNING</a:t>
            </a:r>
          </a:p>
        </p:txBody>
      </p:sp>
      <p:sp>
        <p:nvSpPr>
          <p:cNvPr id="4" name="Text Placeholder 3"/>
          <p:cNvSpPr>
            <a:spLocks noGrp="1"/>
          </p:cNvSpPr>
          <p:nvPr>
            <p:ph type="body" sz="quarter" idx="10"/>
          </p:nvPr>
        </p:nvSpPr>
        <p:spPr/>
        <p:txBody>
          <a:bodyPr>
            <a:noAutofit/>
          </a:bodyPr>
          <a:lstStyle/>
          <a:p>
            <a:r>
              <a:rPr lang="en-US" sz="3200" i="0" u="none" strike="noStrike" dirty="0">
                <a:solidFill>
                  <a:srgbClr val="000000"/>
                </a:solidFill>
                <a:effectLst/>
                <a:latin typeface="Calibri Light" panose="020F0302020204030204" pitchFamily="34" charset="0"/>
              </a:rPr>
              <a:t>To Foster </a:t>
            </a:r>
            <a:r>
              <a:rPr lang="en-US" sz="3200" i="1" u="none" strike="noStrike" dirty="0" err="1">
                <a:solidFill>
                  <a:srgbClr val="000000"/>
                </a:solidFill>
                <a:effectLst/>
                <a:latin typeface="Calibri Light" panose="020F0302020204030204" pitchFamily="34" charset="0"/>
              </a:rPr>
              <a:t>Cura</a:t>
            </a:r>
            <a:r>
              <a:rPr lang="en-US" sz="3200" i="1" u="none" strike="noStrike" dirty="0">
                <a:solidFill>
                  <a:srgbClr val="000000"/>
                </a:solidFill>
                <a:effectLst/>
                <a:latin typeface="Calibri Light" panose="020F0302020204030204" pitchFamily="34" charset="0"/>
              </a:rPr>
              <a:t> </a:t>
            </a:r>
            <a:r>
              <a:rPr lang="en-US" sz="3200" i="1" u="none" strike="noStrike" dirty="0" err="1">
                <a:solidFill>
                  <a:srgbClr val="000000"/>
                </a:solidFill>
                <a:effectLst/>
                <a:latin typeface="Calibri Light" panose="020F0302020204030204" pitchFamily="34" charset="0"/>
              </a:rPr>
              <a:t>Personalis</a:t>
            </a:r>
            <a:r>
              <a:rPr lang="en-US" sz="3200" i="0" u="none" strike="noStrike" dirty="0">
                <a:solidFill>
                  <a:srgbClr val="000000"/>
                </a:solidFill>
                <a:effectLst/>
                <a:latin typeface="Calibri Light" panose="020F0302020204030204" pitchFamily="34" charset="0"/>
              </a:rPr>
              <a:t>, be Multifaceted</a:t>
            </a:r>
            <a:endParaRPr lang="en-US" sz="3200" dirty="0"/>
          </a:p>
        </p:txBody>
      </p:sp>
    </p:spTree>
    <p:extLst>
      <p:ext uri="{BB962C8B-B14F-4D97-AF65-F5344CB8AC3E}">
        <p14:creationId xmlns:p14="http://schemas.microsoft.com/office/powerpoint/2010/main" val="3555513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34D8D9-590B-423F-A710-CFA8C9D49698}"/>
              </a:ext>
            </a:extLst>
          </p:cNvPr>
          <p:cNvSpPr>
            <a:spLocks noGrp="1"/>
          </p:cNvSpPr>
          <p:nvPr>
            <p:ph idx="1"/>
          </p:nvPr>
        </p:nvSpPr>
        <p:spPr/>
        <p:txBody>
          <a:bodyPr vert="horz" lIns="91440" tIns="45720" rIns="91440" bIns="45720" rtlCol="0" anchor="t">
            <a:normAutofit fontScale="85000" lnSpcReduction="10000"/>
          </a:bodyPr>
          <a:lstStyle/>
          <a:p>
            <a:r>
              <a:rPr lang="en-US" dirty="0">
                <a:latin typeface="Myriad Pro"/>
              </a:rPr>
              <a:t>Students face complex issues</a:t>
            </a:r>
          </a:p>
          <a:p>
            <a:r>
              <a:rPr lang="en-US" dirty="0">
                <a:latin typeface="Myriad Pro"/>
              </a:rPr>
              <a:t>A multifaceted team approach:</a:t>
            </a:r>
          </a:p>
          <a:p>
            <a:pPr lvl="1"/>
            <a:r>
              <a:rPr lang="en-US" dirty="0">
                <a:latin typeface="Myriad Pro"/>
              </a:rPr>
              <a:t>Develops trust and builds on people's specific roles.</a:t>
            </a:r>
          </a:p>
          <a:p>
            <a:pPr lvl="1"/>
            <a:r>
              <a:rPr lang="en-US" dirty="0">
                <a:latin typeface="Myriad Pro"/>
              </a:rPr>
              <a:t>Crafts responses/interventions that are targeted to the student's needs.</a:t>
            </a:r>
          </a:p>
          <a:p>
            <a:pPr lvl="1"/>
            <a:r>
              <a:rPr lang="en-US" dirty="0">
                <a:latin typeface="Myriad Pro"/>
              </a:rPr>
              <a:t>Distributes the load and builds accountability.</a:t>
            </a:r>
          </a:p>
          <a:p>
            <a:pPr lvl="1"/>
            <a:r>
              <a:rPr lang="en-US" dirty="0">
                <a:latin typeface="Myriad Pro"/>
              </a:rPr>
              <a:t>Helps manage the uncertainty and openness complex issues bring to the forefront.</a:t>
            </a:r>
            <a:endParaRPr lang="en-US" dirty="0"/>
          </a:p>
        </p:txBody>
      </p:sp>
      <p:sp>
        <p:nvSpPr>
          <p:cNvPr id="3" name="Title 2">
            <a:extLst>
              <a:ext uri="{FF2B5EF4-FFF2-40B4-BE49-F238E27FC236}">
                <a16:creationId xmlns:a16="http://schemas.microsoft.com/office/drawing/2014/main" id="{8138B30C-5A1D-4751-A2F9-EF7F53E6E316}"/>
              </a:ext>
            </a:extLst>
          </p:cNvPr>
          <p:cNvSpPr>
            <a:spLocks noGrp="1"/>
          </p:cNvSpPr>
          <p:nvPr>
            <p:ph type="title"/>
          </p:nvPr>
        </p:nvSpPr>
        <p:spPr/>
        <p:txBody>
          <a:bodyPr/>
          <a:lstStyle/>
          <a:p>
            <a:r>
              <a:rPr lang="en-US" dirty="0">
                <a:latin typeface="Myriad Pro"/>
              </a:rPr>
              <a:t>Why be Multifaceted?</a:t>
            </a:r>
            <a:endParaRPr lang="en-US" dirty="0"/>
          </a:p>
        </p:txBody>
      </p:sp>
      <p:sp>
        <p:nvSpPr>
          <p:cNvPr id="4" name="Text Placeholder 3">
            <a:extLst>
              <a:ext uri="{FF2B5EF4-FFF2-40B4-BE49-F238E27FC236}">
                <a16:creationId xmlns:a16="http://schemas.microsoft.com/office/drawing/2014/main" id="{01C0E372-3E64-4944-AABC-C0B12CD90BA5}"/>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649318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1E3098-6F2C-4AE0-9193-11E7659FAAB4}"/>
              </a:ext>
            </a:extLst>
          </p:cNvPr>
          <p:cNvSpPr>
            <a:spLocks noGrp="1"/>
          </p:cNvSpPr>
          <p:nvPr>
            <p:ph idx="1"/>
          </p:nvPr>
        </p:nvSpPr>
        <p:spPr/>
        <p:txBody>
          <a:bodyPr vert="horz" lIns="91440" tIns="45720" rIns="91440" bIns="45720" rtlCol="0" anchor="t">
            <a:normAutofit fontScale="85000" lnSpcReduction="20000"/>
          </a:bodyPr>
          <a:lstStyle/>
          <a:p>
            <a:pPr algn="l" rtl="0" fontAlgn="base">
              <a:buFont typeface="Arial" panose="020B0604020202020204" pitchFamily="34" charset="0"/>
              <a:buChar char="•"/>
            </a:pPr>
            <a:r>
              <a:rPr lang="en-US" b="0" i="0" u="none" strike="noStrike" dirty="0">
                <a:solidFill>
                  <a:srgbClr val="000000"/>
                </a:solidFill>
                <a:effectLst/>
                <a:latin typeface="Calibri"/>
                <a:cs typeface="Calibri"/>
              </a:rPr>
              <a:t>What is an area in which you can grow in order to best embody </a:t>
            </a:r>
            <a:r>
              <a:rPr lang="en-US" b="0" i="1" u="none" strike="noStrike" dirty="0" err="1">
                <a:solidFill>
                  <a:srgbClr val="000000"/>
                </a:solidFill>
                <a:effectLst/>
                <a:latin typeface="Calibri"/>
                <a:cs typeface="Calibri"/>
              </a:rPr>
              <a:t>cura</a:t>
            </a:r>
            <a:r>
              <a:rPr lang="en-US" b="0" i="1" u="none" strike="noStrike" dirty="0">
                <a:solidFill>
                  <a:srgbClr val="000000"/>
                </a:solidFill>
                <a:effectLst/>
                <a:latin typeface="Calibri"/>
                <a:cs typeface="Calibri"/>
              </a:rPr>
              <a:t> </a:t>
            </a:r>
            <a:r>
              <a:rPr lang="en-US" b="0" i="1" u="none" strike="noStrike" dirty="0" err="1">
                <a:solidFill>
                  <a:srgbClr val="000000"/>
                </a:solidFill>
                <a:effectLst/>
                <a:latin typeface="Calibri"/>
                <a:cs typeface="Calibri"/>
              </a:rPr>
              <a:t>personalis</a:t>
            </a:r>
            <a:r>
              <a:rPr lang="en-US" b="0" i="0" dirty="0">
                <a:solidFill>
                  <a:srgbClr val="000000"/>
                </a:solidFill>
                <a:effectLst/>
                <a:latin typeface="Calibri"/>
                <a:cs typeface="Calibri"/>
              </a:rPr>
              <a:t>​</a:t>
            </a:r>
            <a:r>
              <a:rPr lang="en-US" dirty="0">
                <a:solidFill>
                  <a:srgbClr val="000000"/>
                </a:solidFill>
                <a:latin typeface="Calibri"/>
                <a:cs typeface="Calibri"/>
              </a:rPr>
              <a:t>?</a:t>
            </a:r>
            <a:endParaRPr lang="en-US" b="0" i="0" dirty="0">
              <a:solidFill>
                <a:srgbClr val="000000"/>
              </a:solidFill>
              <a:effectLst/>
              <a:latin typeface="Calibri" panose="020F0502020204030204" pitchFamily="34" charset="0"/>
              <a:cs typeface="Calibri" panose="020F050202020403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cs typeface="Calibri" panose="020F0502020204030204" pitchFamily="34" charset="0"/>
              </a:rPr>
              <a:t>How can you be more multifaceted in your interactions with students?</a:t>
            </a:r>
            <a:r>
              <a:rPr lang="en-US" b="0" i="0" dirty="0">
                <a:solidFill>
                  <a:srgbClr val="000000"/>
                </a:solidFill>
                <a:effectLst/>
                <a:latin typeface="Calibri" panose="020F0502020204030204" pitchFamily="34" charset="0"/>
                <a:cs typeface="Calibri" panose="020F0502020204030204" pitchFamily="34" charset="0"/>
              </a:rPr>
              <a:t>​</a:t>
            </a:r>
          </a:p>
          <a:p>
            <a:pPr algn="l" rtl="0" fontAlgn="base">
              <a:buFont typeface="Arial" panose="020B0604020202020204" pitchFamily="34" charset="0"/>
              <a:buChar char="•"/>
            </a:pPr>
            <a:r>
              <a:rPr lang="en-US" b="0" i="0" u="none" strike="noStrike" dirty="0">
                <a:solidFill>
                  <a:srgbClr val="000000"/>
                </a:solidFill>
                <a:effectLst/>
                <a:latin typeface="Calibri"/>
                <a:cs typeface="Calibri"/>
              </a:rPr>
              <a:t>Can you be more student-centered vs. </a:t>
            </a:r>
            <a:r>
              <a:rPr lang="en-US" dirty="0">
                <a:solidFill>
                  <a:srgbClr val="000000"/>
                </a:solidFill>
                <a:latin typeface="Calibri"/>
                <a:cs typeface="Calibri"/>
              </a:rPr>
              <a:t>classroom-centered</a:t>
            </a:r>
            <a:r>
              <a:rPr lang="en-US" b="0" i="0" u="none" strike="noStrike" dirty="0">
                <a:solidFill>
                  <a:srgbClr val="000000"/>
                </a:solidFill>
                <a:effectLst/>
                <a:latin typeface="Calibri"/>
                <a:cs typeface="Calibri"/>
              </a:rPr>
              <a:t>? </a:t>
            </a:r>
            <a:r>
              <a:rPr lang="en-US" b="0" i="0" dirty="0">
                <a:solidFill>
                  <a:srgbClr val="000000"/>
                </a:solidFill>
                <a:effectLst/>
                <a:latin typeface="Calibri"/>
                <a:cs typeface="Calibri"/>
              </a:rPr>
              <a:t>​</a:t>
            </a:r>
          </a:p>
          <a:p>
            <a:pPr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cs typeface="Calibri" panose="020F0502020204030204" pitchFamily="34" charset="0"/>
              </a:rPr>
              <a:t>Re-emerging after the pandemic, what are your needs as a professional? </a:t>
            </a:r>
            <a:r>
              <a:rPr lang="en-US" b="0" i="0" dirty="0">
                <a:solidFill>
                  <a:srgbClr val="000000"/>
                </a:solidFill>
                <a:effectLst/>
                <a:latin typeface="Calibri" panose="020F0502020204030204" pitchFamily="34" charset="0"/>
                <a:cs typeface="Calibri" panose="020F0502020204030204" pitchFamily="34" charset="0"/>
              </a:rPr>
              <a:t>​</a:t>
            </a:r>
          </a:p>
          <a:p>
            <a:endParaRPr lang="en-US" dirty="0"/>
          </a:p>
        </p:txBody>
      </p:sp>
      <p:sp>
        <p:nvSpPr>
          <p:cNvPr id="3" name="Title 2">
            <a:extLst>
              <a:ext uri="{FF2B5EF4-FFF2-40B4-BE49-F238E27FC236}">
                <a16:creationId xmlns:a16="http://schemas.microsoft.com/office/drawing/2014/main" id="{E212FB67-ED78-4052-95F3-C331B283A7C5}"/>
              </a:ext>
            </a:extLst>
          </p:cNvPr>
          <p:cNvSpPr>
            <a:spLocks noGrp="1"/>
          </p:cNvSpPr>
          <p:nvPr>
            <p:ph type="title"/>
          </p:nvPr>
        </p:nvSpPr>
        <p:spPr/>
        <p:txBody>
          <a:bodyPr/>
          <a:lstStyle/>
          <a:p>
            <a:r>
              <a:rPr lang="en-US" dirty="0"/>
              <a:t>TAKEAWAYS</a:t>
            </a:r>
          </a:p>
        </p:txBody>
      </p:sp>
      <p:sp>
        <p:nvSpPr>
          <p:cNvPr id="4" name="Text Placeholder 3">
            <a:extLst>
              <a:ext uri="{FF2B5EF4-FFF2-40B4-BE49-F238E27FC236}">
                <a16:creationId xmlns:a16="http://schemas.microsoft.com/office/drawing/2014/main" id="{B154A4D4-C38D-499E-BDEC-8D30209C4200}"/>
              </a:ext>
            </a:extLst>
          </p:cNvPr>
          <p:cNvSpPr>
            <a:spLocks noGrp="1"/>
          </p:cNvSpPr>
          <p:nvPr>
            <p:ph type="body" sz="quarter" idx="13"/>
          </p:nvPr>
        </p:nvSpPr>
        <p:spPr/>
        <p:txBody>
          <a:bodyPr/>
          <a:lstStyle/>
          <a:p>
            <a:r>
              <a:rPr lang="en-US" dirty="0"/>
              <a:t>LOYOLA UNIVERSITY CHICAGO</a:t>
            </a:r>
          </a:p>
          <a:p>
            <a:endParaRPr lang="en-US" dirty="0"/>
          </a:p>
        </p:txBody>
      </p:sp>
    </p:spTree>
    <p:extLst>
      <p:ext uri="{BB962C8B-B14F-4D97-AF65-F5344CB8AC3E}">
        <p14:creationId xmlns:p14="http://schemas.microsoft.com/office/powerpoint/2010/main" val="2611002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809E0A-8ABC-459D-8069-6EC720E60596}"/>
              </a:ext>
            </a:extLst>
          </p:cNvPr>
          <p:cNvSpPr>
            <a:spLocks noGrp="1"/>
          </p:cNvSpPr>
          <p:nvPr>
            <p:ph idx="1"/>
          </p:nvPr>
        </p:nvSpPr>
        <p:spPr/>
        <p:txBody>
          <a:bodyPr>
            <a:normAutofit/>
          </a:bodyPr>
          <a:lstStyle/>
          <a:p>
            <a:pPr marL="0" indent="0">
              <a:buNone/>
            </a:pPr>
            <a:r>
              <a:rPr lang="en-US" b="0" i="0" dirty="0">
                <a:solidFill>
                  <a:srgbClr val="000000"/>
                </a:solidFill>
                <a:effectLst/>
                <a:latin typeface="Times New Roman" panose="02020603050405020304" pitchFamily="18" charset="0"/>
              </a:rPr>
              <a:t> </a:t>
            </a:r>
            <a:endParaRPr lang="en-US" dirty="0"/>
          </a:p>
        </p:txBody>
      </p:sp>
      <p:sp>
        <p:nvSpPr>
          <p:cNvPr id="3" name="Title 2">
            <a:extLst>
              <a:ext uri="{FF2B5EF4-FFF2-40B4-BE49-F238E27FC236}">
                <a16:creationId xmlns:a16="http://schemas.microsoft.com/office/drawing/2014/main" id="{B3BE3A55-1631-4B51-8A1A-AC4AD2622F8B}"/>
              </a:ext>
            </a:extLst>
          </p:cNvPr>
          <p:cNvSpPr>
            <a:spLocks noGrp="1"/>
          </p:cNvSpPr>
          <p:nvPr>
            <p:ph type="title"/>
          </p:nvPr>
        </p:nvSpPr>
        <p:spPr/>
        <p:txBody>
          <a:bodyPr>
            <a:normAutofit fontScale="90000"/>
          </a:bodyPr>
          <a:lstStyle/>
          <a:p>
            <a:r>
              <a:rPr lang="en-US" dirty="0"/>
              <a:t>COLLABORATION IS UNIQUE AND ESSENTIAL</a:t>
            </a:r>
          </a:p>
        </p:txBody>
      </p:sp>
      <p:sp>
        <p:nvSpPr>
          <p:cNvPr id="4" name="Text Placeholder 3">
            <a:extLst>
              <a:ext uri="{FF2B5EF4-FFF2-40B4-BE49-F238E27FC236}">
                <a16:creationId xmlns:a16="http://schemas.microsoft.com/office/drawing/2014/main" id="{2B184E6B-961A-4056-990C-4FAD2CE9E72C}"/>
              </a:ext>
            </a:extLst>
          </p:cNvPr>
          <p:cNvSpPr>
            <a:spLocks noGrp="1"/>
          </p:cNvSpPr>
          <p:nvPr>
            <p:ph type="body" sz="quarter" idx="13"/>
          </p:nvPr>
        </p:nvSpPr>
        <p:spPr/>
        <p:txBody>
          <a:bodyPr/>
          <a:lstStyle/>
          <a:p>
            <a:r>
              <a:rPr lang="en-US" dirty="0"/>
              <a:t>LOYOLA UNIVERSITY CHICAGO</a:t>
            </a:r>
          </a:p>
          <a:p>
            <a:endParaRPr lang="en-US" dirty="0"/>
          </a:p>
        </p:txBody>
      </p:sp>
      <p:sp>
        <p:nvSpPr>
          <p:cNvPr id="5" name="Content Placeholder 6">
            <a:extLst>
              <a:ext uri="{FF2B5EF4-FFF2-40B4-BE49-F238E27FC236}">
                <a16:creationId xmlns:a16="http://schemas.microsoft.com/office/drawing/2014/main" id="{78B96B85-8BC1-416C-8ADC-BC432F6977A9}"/>
              </a:ext>
            </a:extLst>
          </p:cNvPr>
          <p:cNvSpPr txBox="1">
            <a:spLocks/>
          </p:cNvSpPr>
          <p:nvPr/>
        </p:nvSpPr>
        <p:spPr>
          <a:xfrm>
            <a:off x="4262358" y="2830996"/>
            <a:ext cx="4403660" cy="3213193"/>
          </a:xfrm>
          <a:prstGeom prst="rect">
            <a:avLst/>
          </a:prstGeom>
        </p:spPr>
        <p:txBody>
          <a:bodyPr vert="horz" lIns="68580" tIns="34290" rIns="68580" bIns="34290" rtlCol="0" anchor="t">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dirty="0">
              <a:cs typeface="Calibri"/>
            </a:endParaRPr>
          </a:p>
          <a:p>
            <a:pPr marL="0" indent="0">
              <a:buNone/>
            </a:pPr>
            <a:r>
              <a:rPr lang="en-US" sz="7200" b="1" u="sng" dirty="0">
                <a:latin typeface="Calibri" panose="020F0502020204030204" pitchFamily="34" charset="0"/>
                <a:cs typeface="Calibri" panose="020F0502020204030204" pitchFamily="34" charset="0"/>
              </a:rPr>
              <a:t>Loyola-wide</a:t>
            </a:r>
          </a:p>
          <a:p>
            <a:r>
              <a:rPr lang="en-US" sz="4900" dirty="0">
                <a:latin typeface="Calibri" panose="020F0502020204030204" pitchFamily="34" charset="0"/>
                <a:cs typeface="Calibri" panose="020F0502020204030204" pitchFamily="34" charset="0"/>
              </a:rPr>
              <a:t>DOS Emergency Funds</a:t>
            </a:r>
          </a:p>
          <a:p>
            <a:pPr marL="0" indent="0">
              <a:buNone/>
            </a:pPr>
            <a:r>
              <a:rPr lang="en-US" sz="4900" dirty="0">
                <a:latin typeface="Calibri" panose="020F0502020204030204" pitchFamily="34" charset="0"/>
                <a:cs typeface="Calibri" panose="020F0502020204030204" pitchFamily="34" charset="0"/>
                <a:hlinkClick r:id="rId3"/>
              </a:rPr>
              <a:t>https://www.luc.edu/dos/services/emergencyhardshipfund/</a:t>
            </a:r>
            <a:endParaRPr lang="en-US" sz="4900" dirty="0">
              <a:latin typeface="Calibri" panose="020F0502020204030204" pitchFamily="34" charset="0"/>
              <a:cs typeface="Calibri" panose="020F0502020204030204" pitchFamily="34" charset="0"/>
            </a:endParaRPr>
          </a:p>
          <a:p>
            <a:r>
              <a:rPr lang="en-US" sz="4900" dirty="0">
                <a:latin typeface="Calibri" panose="020F0502020204030204" pitchFamily="34" charset="0"/>
                <a:ea typeface="+mn-lt"/>
                <a:cs typeface="Calibri" panose="020F0502020204030204" pitchFamily="34" charset="0"/>
              </a:rPr>
              <a:t>Wellness Center </a:t>
            </a:r>
          </a:p>
          <a:p>
            <a:pPr marL="0" indent="0">
              <a:buNone/>
            </a:pPr>
            <a:r>
              <a:rPr lang="en-US" sz="4900" dirty="0">
                <a:latin typeface="Calibri" panose="020F0502020204030204" pitchFamily="34" charset="0"/>
                <a:ea typeface="+mn-lt"/>
                <a:cs typeface="Calibri" panose="020F0502020204030204" pitchFamily="34" charset="0"/>
              </a:rPr>
              <a:t>https://www.luc.edu/wellness/</a:t>
            </a:r>
          </a:p>
          <a:p>
            <a:r>
              <a:rPr lang="en-US" sz="4900" dirty="0">
                <a:latin typeface="Calibri" panose="020F0502020204030204" pitchFamily="34" charset="0"/>
                <a:ea typeface="+mn-lt"/>
                <a:cs typeface="Calibri" panose="020F0502020204030204" pitchFamily="34" charset="0"/>
              </a:rPr>
              <a:t>Student Diversity and Multicultural Affairs </a:t>
            </a:r>
          </a:p>
          <a:p>
            <a:pPr marL="0" indent="0">
              <a:buNone/>
            </a:pPr>
            <a:r>
              <a:rPr lang="en-US" sz="4900" dirty="0">
                <a:latin typeface="Calibri" panose="020F0502020204030204" pitchFamily="34" charset="0"/>
                <a:ea typeface="+mn-lt"/>
                <a:cs typeface="Calibri" panose="020F0502020204030204" pitchFamily="34" charset="0"/>
              </a:rPr>
              <a:t>https://www.luc.edu/diversity/about/</a:t>
            </a:r>
          </a:p>
          <a:p>
            <a:r>
              <a:rPr lang="en-US" sz="4900" dirty="0">
                <a:latin typeface="Calibri" panose="020F0502020204030204" pitchFamily="34" charset="0"/>
                <a:ea typeface="+mn-lt"/>
                <a:cs typeface="Calibri" panose="020F0502020204030204" pitchFamily="34" charset="0"/>
              </a:rPr>
              <a:t>Campus Ministry </a:t>
            </a:r>
          </a:p>
          <a:p>
            <a:pPr marL="0" indent="0">
              <a:buNone/>
            </a:pPr>
            <a:r>
              <a:rPr lang="en-US" sz="4900" dirty="0">
                <a:latin typeface="Calibri" panose="020F0502020204030204" pitchFamily="34" charset="0"/>
                <a:ea typeface="+mn-lt"/>
                <a:cs typeface="Calibri" panose="020F0502020204030204" pitchFamily="34" charset="0"/>
              </a:rPr>
              <a:t>https://www.luc.edu/campusministry/index.shtml</a:t>
            </a:r>
          </a:p>
          <a:p>
            <a:r>
              <a:rPr lang="en-US" sz="4900" dirty="0">
                <a:latin typeface="Calibri" panose="020F0502020204030204" pitchFamily="34" charset="0"/>
                <a:ea typeface="+mn-lt"/>
                <a:cs typeface="Calibri" panose="020F0502020204030204" pitchFamily="34" charset="0"/>
              </a:rPr>
              <a:t>Student Accessibility Center</a:t>
            </a:r>
          </a:p>
          <a:p>
            <a:pPr marL="0" indent="0">
              <a:buNone/>
            </a:pPr>
            <a:r>
              <a:rPr lang="en-US" sz="4900" dirty="0">
                <a:latin typeface="Calibri" panose="020F0502020204030204" pitchFamily="34" charset="0"/>
                <a:ea typeface="+mn-lt"/>
                <a:cs typeface="Calibri" panose="020F0502020204030204" pitchFamily="34" charset="0"/>
              </a:rPr>
              <a:t>https://www.luc.edu/sac/</a:t>
            </a:r>
            <a:endParaRPr lang="en-US" sz="4900" dirty="0">
              <a:latin typeface="Calibri" panose="020F0502020204030204" pitchFamily="34" charset="0"/>
              <a:cs typeface="Calibri" panose="020F0502020204030204" pitchFamily="34" charset="0"/>
            </a:endParaRPr>
          </a:p>
          <a:p>
            <a:r>
              <a:rPr lang="en-US" sz="4900" dirty="0">
                <a:latin typeface="Calibri" panose="020F0502020204030204" pitchFamily="34" charset="0"/>
                <a:cs typeface="Calibri" panose="020F0502020204030204" pitchFamily="34" charset="0"/>
              </a:rPr>
              <a:t>Career Development Center </a:t>
            </a:r>
          </a:p>
          <a:p>
            <a:pPr marL="0" indent="0">
              <a:buNone/>
            </a:pPr>
            <a:r>
              <a:rPr lang="en-US" sz="4900" dirty="0">
                <a:latin typeface="Calibri" panose="020F0502020204030204" pitchFamily="34" charset="0"/>
                <a:ea typeface="+mn-lt"/>
                <a:cs typeface="Calibri" panose="020F0502020204030204" pitchFamily="34" charset="0"/>
              </a:rPr>
              <a:t>https://www.luc.edu/career/index.shtml</a:t>
            </a:r>
            <a:endParaRPr lang="en-US" sz="4900" dirty="0">
              <a:latin typeface="Calibri" panose="020F0502020204030204" pitchFamily="34" charset="0"/>
              <a:cs typeface="Calibri" panose="020F0502020204030204" pitchFamily="34" charset="0"/>
            </a:endParaRPr>
          </a:p>
          <a:p>
            <a:r>
              <a:rPr lang="en-US" sz="4900" dirty="0">
                <a:latin typeface="Calibri" panose="020F0502020204030204" pitchFamily="34" charset="0"/>
                <a:cs typeface="Calibri" panose="020F0502020204030204" pitchFamily="34" charset="0"/>
              </a:rPr>
              <a:t>Tutoring Center </a:t>
            </a:r>
          </a:p>
          <a:p>
            <a:pPr marL="0" indent="0">
              <a:buNone/>
            </a:pPr>
            <a:r>
              <a:rPr lang="en-US" sz="4900" dirty="0">
                <a:latin typeface="Calibri" panose="020F0502020204030204" pitchFamily="34" charset="0"/>
                <a:ea typeface="+mn-lt"/>
                <a:cs typeface="Calibri" panose="020F0502020204030204" pitchFamily="34" charset="0"/>
              </a:rPr>
              <a:t>https://www.luc.edu/tutoring/index.shtml</a:t>
            </a:r>
          </a:p>
          <a:p>
            <a:endParaRPr lang="en-US" dirty="0"/>
          </a:p>
        </p:txBody>
      </p:sp>
      <p:sp>
        <p:nvSpPr>
          <p:cNvPr id="7" name="TextBox 6">
            <a:extLst>
              <a:ext uri="{FF2B5EF4-FFF2-40B4-BE49-F238E27FC236}">
                <a16:creationId xmlns:a16="http://schemas.microsoft.com/office/drawing/2014/main" id="{DB3311EA-192E-4A16-8D43-5988011ED522}"/>
              </a:ext>
            </a:extLst>
          </p:cNvPr>
          <p:cNvSpPr txBox="1"/>
          <p:nvPr/>
        </p:nvSpPr>
        <p:spPr>
          <a:xfrm>
            <a:off x="610844" y="2912970"/>
            <a:ext cx="3574069" cy="3847207"/>
          </a:xfrm>
          <a:prstGeom prst="rect">
            <a:avLst/>
          </a:prstGeom>
          <a:noFill/>
        </p:spPr>
        <p:txBody>
          <a:bodyPr wrap="square" lIns="91440" tIns="45720" rIns="91440" bIns="45720" anchor="t">
            <a:spAutoFit/>
          </a:bodyPr>
          <a:lstStyle/>
          <a:p>
            <a:r>
              <a:rPr lang="en-US" b="1" u="sng" dirty="0" err="1">
                <a:latin typeface="Calibri"/>
                <a:cs typeface="Calibri"/>
              </a:rPr>
              <a:t>Arrupe</a:t>
            </a:r>
            <a:r>
              <a:rPr lang="en-US" b="1" u="sng" dirty="0">
                <a:latin typeface="Calibri"/>
                <a:cs typeface="Calibri"/>
              </a:rPr>
              <a:t> College</a:t>
            </a:r>
            <a:endParaRPr lang="en-US" b="1" i="0" u="sng" strike="noStrike" dirty="0">
              <a:effectLst/>
              <a:latin typeface="Calibri"/>
              <a:cs typeface="Calibri"/>
            </a:endParaRPr>
          </a:p>
          <a:p>
            <a:pPr algn="l" rtl="0" fontAlgn="base">
              <a:buFont typeface="Arial" panose="020B0604020202020204" pitchFamily="34" charset="0"/>
              <a:buChar char="•"/>
            </a:pPr>
            <a:r>
              <a:rPr lang="en-US" sz="1600" b="0" i="0" u="sng" strike="noStrike" dirty="0">
                <a:solidFill>
                  <a:srgbClr val="0000FF"/>
                </a:solidFill>
                <a:effectLst/>
                <a:latin typeface="Calibri"/>
                <a:cs typeface="Calibri"/>
                <a:hlinkClick r:id="rId4">
                  <a:extLst>
                    <a:ext uri="{A12FA001-AC4F-418D-AE19-62706E023703}">
                      <ahyp:hlinkClr xmlns:ahyp="http://schemas.microsoft.com/office/drawing/2018/hyperlinkcolor" val="tx"/>
                    </a:ext>
                  </a:extLst>
                </a:hlinkClick>
              </a:rPr>
              <a:t>Arrupe Market ( Available to All)</a:t>
            </a:r>
            <a:r>
              <a:rPr lang="en-US" sz="1600" b="0" i="0" dirty="0">
                <a:solidFill>
                  <a:srgbClr val="000000"/>
                </a:solidFill>
                <a:effectLst/>
                <a:latin typeface="Calibri"/>
                <a:cs typeface="Calibri"/>
              </a:rPr>
              <a:t>​</a:t>
            </a:r>
          </a:p>
          <a:p>
            <a:pPr algn="l" rtl="0" fontAlgn="base">
              <a:buFont typeface="Arial" panose="020B0604020202020204" pitchFamily="34" charset="0"/>
              <a:buChar char="•"/>
            </a:pPr>
            <a:r>
              <a:rPr lang="en-US" sz="1600" b="0" i="0" u="none" strike="noStrike" dirty="0">
                <a:solidFill>
                  <a:srgbClr val="000000"/>
                </a:solidFill>
                <a:effectLst/>
                <a:latin typeface="Calibri" panose="020F0502020204030204" pitchFamily="34" charset="0"/>
                <a:cs typeface="Calibri" panose="020F0502020204030204" pitchFamily="34" charset="0"/>
              </a:rPr>
              <a:t>Faculty Advising </a:t>
            </a:r>
            <a:r>
              <a:rPr lang="en-US" sz="1600" b="0" i="0" dirty="0">
                <a:solidFill>
                  <a:srgbClr val="000000"/>
                </a:solidFill>
                <a:effectLst/>
                <a:latin typeface="Calibri" panose="020F0502020204030204" pitchFamily="34" charset="0"/>
                <a:cs typeface="Calibri" panose="020F0502020204030204" pitchFamily="34" charset="0"/>
              </a:rPr>
              <a:t>​</a:t>
            </a:r>
          </a:p>
          <a:p>
            <a:pPr algn="l" rtl="0" fontAlgn="base">
              <a:buFont typeface="Arial" panose="020B0604020202020204" pitchFamily="34" charset="0"/>
              <a:buChar char="•"/>
            </a:pPr>
            <a:r>
              <a:rPr lang="en-US" sz="1600" b="0" i="0" u="none" strike="noStrike" dirty="0">
                <a:solidFill>
                  <a:srgbClr val="000000"/>
                </a:solidFill>
                <a:effectLst/>
                <a:latin typeface="Calibri" panose="020F0502020204030204" pitchFamily="34" charset="0"/>
                <a:cs typeface="Calibri" panose="020F0502020204030204" pitchFamily="34" charset="0"/>
              </a:rPr>
              <a:t>SST</a:t>
            </a:r>
            <a:r>
              <a:rPr lang="en-US" sz="1600" b="0" i="0" dirty="0">
                <a:solidFill>
                  <a:srgbClr val="000000"/>
                </a:solidFill>
                <a:effectLst/>
                <a:latin typeface="Calibri" panose="020F0502020204030204" pitchFamily="34" charset="0"/>
                <a:cs typeface="Calibri" panose="020F0502020204030204" pitchFamily="34" charset="0"/>
              </a:rPr>
              <a:t>​</a:t>
            </a:r>
          </a:p>
          <a:p>
            <a:pPr algn="l" rtl="0" fontAlgn="base">
              <a:buFont typeface="Arial" panose="020B0604020202020204" pitchFamily="34" charset="0"/>
              <a:buChar char="•"/>
            </a:pPr>
            <a:r>
              <a:rPr lang="en-US" sz="1600" b="0" i="0" u="none" strike="noStrike" dirty="0">
                <a:solidFill>
                  <a:srgbClr val="000000"/>
                </a:solidFill>
                <a:effectLst/>
                <a:latin typeface="Calibri" panose="020F0502020204030204" pitchFamily="34" charset="0"/>
                <a:cs typeface="Calibri" panose="020F0502020204030204" pitchFamily="34" charset="0"/>
              </a:rPr>
              <a:t>Assistance funds (tuition and non-tuition)</a:t>
            </a:r>
            <a:r>
              <a:rPr lang="en-US" sz="1600" b="0" i="0" dirty="0">
                <a:solidFill>
                  <a:srgbClr val="000000"/>
                </a:solidFill>
                <a:effectLst/>
                <a:latin typeface="Calibri" panose="020F0502020204030204" pitchFamily="34" charset="0"/>
                <a:cs typeface="Calibri" panose="020F0502020204030204" pitchFamily="34" charset="0"/>
              </a:rPr>
              <a:t>​</a:t>
            </a:r>
          </a:p>
          <a:p>
            <a:pPr algn="l" rtl="0" fontAlgn="base">
              <a:buFont typeface="Arial" panose="020B0604020202020204" pitchFamily="34" charset="0"/>
              <a:buChar char="•"/>
            </a:pPr>
            <a:r>
              <a:rPr lang="en-US" sz="1600" b="0" i="0" u="none" strike="noStrike" dirty="0">
                <a:solidFill>
                  <a:srgbClr val="000000"/>
                </a:solidFill>
                <a:effectLst/>
                <a:latin typeface="Calibri" panose="020F0502020204030204" pitchFamily="34" charset="0"/>
                <a:cs typeface="Calibri" panose="020F0502020204030204" pitchFamily="34" charset="0"/>
              </a:rPr>
              <a:t>Embedded counselors</a:t>
            </a:r>
            <a:r>
              <a:rPr lang="en-US" sz="1600" b="0" i="0" dirty="0">
                <a:solidFill>
                  <a:srgbClr val="000000"/>
                </a:solidFill>
                <a:effectLst/>
                <a:latin typeface="Calibri" panose="020F0502020204030204" pitchFamily="34" charset="0"/>
                <a:cs typeface="Calibri" panose="020F0502020204030204" pitchFamily="34" charset="0"/>
              </a:rPr>
              <a:t>​</a:t>
            </a:r>
          </a:p>
          <a:p>
            <a:pPr algn="l" rtl="0" fontAlgn="base">
              <a:buFont typeface="Arial" panose="020B0604020202020204" pitchFamily="34" charset="0"/>
              <a:buChar char="•"/>
            </a:pPr>
            <a:r>
              <a:rPr lang="en-US" sz="1600" b="0" i="0" u="none" strike="noStrike" dirty="0">
                <a:solidFill>
                  <a:srgbClr val="000000"/>
                </a:solidFill>
                <a:effectLst/>
                <a:latin typeface="Calibri" panose="020F0502020204030204" pitchFamily="34" charset="0"/>
                <a:cs typeface="Calibri" panose="020F0502020204030204" pitchFamily="34" charset="0"/>
              </a:rPr>
              <a:t>Housing program </a:t>
            </a:r>
            <a:r>
              <a:rPr lang="en-US" sz="1600" b="0" i="0" dirty="0">
                <a:solidFill>
                  <a:srgbClr val="000000"/>
                </a:solidFill>
                <a:effectLst/>
                <a:latin typeface="Calibri" panose="020F0502020204030204" pitchFamily="34" charset="0"/>
                <a:cs typeface="Calibri" panose="020F0502020204030204" pitchFamily="34" charset="0"/>
              </a:rPr>
              <a:t>​</a:t>
            </a:r>
          </a:p>
          <a:p>
            <a:pPr algn="l" rtl="0" fontAlgn="base">
              <a:buFont typeface="Arial" panose="020B0604020202020204" pitchFamily="34" charset="0"/>
              <a:buChar char="•"/>
            </a:pPr>
            <a:r>
              <a:rPr lang="en-US" sz="1600" b="0" i="0" u="none" strike="noStrike" dirty="0">
                <a:solidFill>
                  <a:srgbClr val="000000"/>
                </a:solidFill>
                <a:effectLst/>
                <a:latin typeface="Calibri" panose="020F0502020204030204" pitchFamily="34" charset="0"/>
                <a:cs typeface="Calibri" panose="020F0502020204030204" pitchFamily="34" charset="0"/>
              </a:rPr>
              <a:t>Graduate Support Team </a:t>
            </a:r>
            <a:r>
              <a:rPr lang="en-US" sz="1600" b="0" i="0" dirty="0">
                <a:solidFill>
                  <a:srgbClr val="000000"/>
                </a:solidFill>
                <a:effectLst/>
                <a:latin typeface="Calibri" panose="020F0502020204030204" pitchFamily="34" charset="0"/>
                <a:cs typeface="Calibri" panose="020F0502020204030204" pitchFamily="34" charset="0"/>
              </a:rPr>
              <a:t>​</a:t>
            </a:r>
          </a:p>
          <a:p>
            <a:pPr algn="l" rtl="0" fontAlgn="base">
              <a:buFont typeface="Arial" panose="020B0604020202020204" pitchFamily="34" charset="0"/>
              <a:buChar char="•"/>
            </a:pPr>
            <a:r>
              <a:rPr lang="en-US" sz="1600" b="0" i="0" u="none" strike="noStrike" dirty="0">
                <a:solidFill>
                  <a:srgbClr val="000000"/>
                </a:solidFill>
                <a:effectLst/>
                <a:latin typeface="Calibri" panose="020F0502020204030204" pitchFamily="34" charset="0"/>
                <a:cs typeface="Calibri" panose="020F0502020204030204" pitchFamily="34" charset="0"/>
              </a:rPr>
              <a:t>Retention and Learning Specialist</a:t>
            </a:r>
            <a:r>
              <a:rPr lang="en-US" sz="1600" b="0" i="0" dirty="0">
                <a:solidFill>
                  <a:srgbClr val="000000"/>
                </a:solidFill>
                <a:effectLst/>
                <a:latin typeface="Calibri" panose="020F0502020204030204" pitchFamily="34" charset="0"/>
                <a:cs typeface="Calibri" panose="020F0502020204030204" pitchFamily="34" charset="0"/>
              </a:rPr>
              <a:t>​</a:t>
            </a:r>
          </a:p>
          <a:p>
            <a:pPr algn="l" rtl="0" fontAlgn="base">
              <a:buFont typeface="Arial" panose="020B0604020202020204" pitchFamily="34" charset="0"/>
              <a:buChar char="•"/>
            </a:pPr>
            <a:r>
              <a:rPr lang="en-US" sz="1600" b="0" i="0" u="none" strike="noStrike" dirty="0">
                <a:solidFill>
                  <a:srgbClr val="000000"/>
                </a:solidFill>
                <a:effectLst/>
                <a:latin typeface="Calibri" panose="020F0502020204030204" pitchFamily="34" charset="0"/>
                <a:cs typeface="Calibri" panose="020F0502020204030204" pitchFamily="34" charset="0"/>
              </a:rPr>
              <a:t>Fellows Program (Writing, Business, Math, and Art)</a:t>
            </a:r>
            <a:r>
              <a:rPr lang="en-US" sz="1600" b="0" i="0" dirty="0">
                <a:solidFill>
                  <a:srgbClr val="000000"/>
                </a:solidFill>
                <a:effectLst/>
                <a:latin typeface="Calibri" panose="020F0502020204030204" pitchFamily="34" charset="0"/>
                <a:cs typeface="Calibri" panose="020F0502020204030204" pitchFamily="34" charset="0"/>
              </a:rPr>
              <a:t>​</a:t>
            </a:r>
          </a:p>
          <a:p>
            <a:pPr algn="l" rtl="0" fontAlgn="base">
              <a:buFont typeface="Arial" panose="020B0604020202020204" pitchFamily="34" charset="0"/>
              <a:buChar char="•"/>
            </a:pPr>
            <a:r>
              <a:rPr lang="en-US" sz="1600" b="0" i="0" u="none" strike="noStrike" dirty="0">
                <a:solidFill>
                  <a:srgbClr val="000000"/>
                </a:solidFill>
                <a:effectLst/>
                <a:latin typeface="Calibri" panose="020F0502020204030204" pitchFamily="34" charset="0"/>
                <a:cs typeface="Calibri" panose="020F0502020204030204" pitchFamily="34" charset="0"/>
              </a:rPr>
              <a:t>Assistant Director Employer Relations &amp; Recruiting </a:t>
            </a:r>
            <a:r>
              <a:rPr lang="en-US" sz="1600" b="0" i="0" dirty="0">
                <a:solidFill>
                  <a:srgbClr val="000000"/>
                </a:solidFill>
                <a:effectLst/>
                <a:latin typeface="Calibri" panose="020F0502020204030204" pitchFamily="34" charset="0"/>
                <a:cs typeface="Calibri" panose="020F0502020204030204" pitchFamily="34" charset="0"/>
              </a:rPr>
              <a:t>​</a:t>
            </a:r>
          </a:p>
          <a:p>
            <a:pPr algn="l" rtl="0" fontAlgn="base"/>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343426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 </a:t>
            </a:r>
          </a:p>
        </p:txBody>
      </p:sp>
    </p:spTree>
    <p:extLst>
      <p:ext uri="{BB962C8B-B14F-4D97-AF65-F5344CB8AC3E}">
        <p14:creationId xmlns:p14="http://schemas.microsoft.com/office/powerpoint/2010/main" val="4028110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005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latin typeface="Calibri" panose="020F0502020204030204" pitchFamily="34" charset="0"/>
                <a:cs typeface="Calibri" panose="020F0502020204030204" pitchFamily="34" charset="0"/>
              </a:rPr>
              <a:t>Shannon Gore, PhD, Clinical Associate Professor</a:t>
            </a:r>
          </a:p>
          <a:p>
            <a:r>
              <a:rPr lang="en-US" dirty="0">
                <a:latin typeface="Calibri" panose="020F0502020204030204" pitchFamily="34" charset="0"/>
                <a:cs typeface="Calibri" panose="020F0502020204030204" pitchFamily="34" charset="0"/>
              </a:rPr>
              <a:t>Susan McCarthy, Clinical Assistant Professor</a:t>
            </a:r>
          </a:p>
          <a:p>
            <a:r>
              <a:rPr lang="en-US" dirty="0">
                <a:latin typeface="Calibri" panose="020F0502020204030204" pitchFamily="34" charset="0"/>
                <a:cs typeface="Calibri" panose="020F0502020204030204" pitchFamily="34" charset="0"/>
              </a:rPr>
              <a:t>Sarah Shaaban, </a:t>
            </a:r>
            <a:r>
              <a:rPr lang="en-US" b="0" i="0" dirty="0">
                <a:solidFill>
                  <a:srgbClr val="373A3C"/>
                </a:solidFill>
                <a:effectLst/>
                <a:latin typeface="Calibri" panose="020F0502020204030204" pitchFamily="34" charset="0"/>
                <a:cs typeface="Calibri" panose="020F0502020204030204" pitchFamily="34" charset="0"/>
              </a:rPr>
              <a:t>Associate Dean for Student Success</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Nicole Sumida, Social Worker</a:t>
            </a:r>
          </a:p>
        </p:txBody>
      </p:sp>
      <p:sp>
        <p:nvSpPr>
          <p:cNvPr id="3" name="Title 2"/>
          <p:cNvSpPr>
            <a:spLocks noGrp="1"/>
          </p:cNvSpPr>
          <p:nvPr>
            <p:ph type="title"/>
          </p:nvPr>
        </p:nvSpPr>
        <p:spPr/>
        <p:txBody>
          <a:bodyPr/>
          <a:lstStyle/>
          <a:p>
            <a:r>
              <a:rPr lang="en-US" dirty="0" err="1"/>
              <a:t>InTRODUCTIONS</a:t>
            </a:r>
            <a:endParaRPr lang="en-US" dirty="0"/>
          </a:p>
        </p:txBody>
      </p:sp>
      <p:sp>
        <p:nvSpPr>
          <p:cNvPr id="4" name="Text Placeholder 3"/>
          <p:cNvSpPr>
            <a:spLocks noGrp="1"/>
          </p:cNvSpPr>
          <p:nvPr>
            <p:ph type="body" sz="quarter" idx="13"/>
          </p:nvPr>
        </p:nvSpPr>
        <p:spPr/>
        <p:txBody>
          <a:bodyPr/>
          <a:lstStyle/>
          <a:p>
            <a:r>
              <a:rPr lang="en-US" dirty="0"/>
              <a:t>LOYOLA UNIVERSITY CHICAGO</a:t>
            </a:r>
          </a:p>
          <a:p>
            <a:endParaRPr lang="en-US" dirty="0"/>
          </a:p>
        </p:txBody>
      </p:sp>
    </p:spTree>
    <p:extLst>
      <p:ext uri="{BB962C8B-B14F-4D97-AF65-F5344CB8AC3E}">
        <p14:creationId xmlns:p14="http://schemas.microsoft.com/office/powerpoint/2010/main" val="456114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F99FD9-636B-4FE3-9C1D-C24FDA8D469B}"/>
              </a:ext>
            </a:extLst>
          </p:cNvPr>
          <p:cNvSpPr>
            <a:spLocks noGrp="1"/>
          </p:cNvSpPr>
          <p:nvPr>
            <p:ph idx="1"/>
          </p:nvPr>
        </p:nvSpPr>
        <p:spPr/>
        <p:txBody>
          <a:bodyPr vert="horz" lIns="91440" tIns="45720" rIns="91440" bIns="45720" rtlCol="0" anchor="t">
            <a:normAutofit fontScale="92500" lnSpcReduction="20000"/>
          </a:bodyPr>
          <a:lstStyle/>
          <a:p>
            <a:pPr algn="l" rtl="0" fontAlgn="base">
              <a:buFont typeface="Arial" panose="020B0604020202020204" pitchFamily="34" charset="0"/>
              <a:buChar char="•"/>
            </a:pPr>
            <a:r>
              <a:rPr lang="en-US" b="0" i="0" u="none" strike="noStrike" dirty="0">
                <a:solidFill>
                  <a:srgbClr val="000000"/>
                </a:solidFill>
                <a:effectLst/>
                <a:latin typeface="Calibri"/>
              </a:rPr>
              <a:t>We recognize the complexity that is part of human life; we address this complexity in a compassionate and holistic way that meets the students where they </a:t>
            </a:r>
            <a:r>
              <a:rPr lang="en-US" dirty="0">
                <a:solidFill>
                  <a:srgbClr val="000000"/>
                </a:solidFill>
                <a:latin typeface="Calibri"/>
              </a:rPr>
              <a:t>are</a:t>
            </a:r>
            <a:r>
              <a:rPr lang="en-US" b="0" i="0" u="none" strike="noStrike" dirty="0">
                <a:solidFill>
                  <a:srgbClr val="000000"/>
                </a:solidFill>
                <a:effectLst/>
                <a:latin typeface="Calibri"/>
              </a:rPr>
              <a:t>.</a:t>
            </a:r>
            <a:r>
              <a:rPr lang="en-US" b="0" i="0" dirty="0">
                <a:solidFill>
                  <a:srgbClr val="000000"/>
                </a:solidFill>
                <a:effectLst/>
                <a:latin typeface="Calibri"/>
              </a:rPr>
              <a:t>​</a:t>
            </a:r>
          </a:p>
          <a:p>
            <a:pPr algn="l" rtl="0" fontAlgn="base">
              <a:buFont typeface="Arial" panose="020B0604020202020204" pitchFamily="34" charset="0"/>
              <a:buChar char="•"/>
            </a:pPr>
            <a:r>
              <a:rPr lang="en-US" b="0" i="0" u="none" strike="noStrike" dirty="0">
                <a:solidFill>
                  <a:srgbClr val="000000"/>
                </a:solidFill>
                <a:effectLst/>
                <a:latin typeface="Calibri"/>
              </a:rPr>
              <a:t>We will offer a case study through which we can address ways in which </a:t>
            </a:r>
            <a:r>
              <a:rPr lang="en-US" b="0" i="1" u="none" strike="noStrike" dirty="0" err="1">
                <a:solidFill>
                  <a:srgbClr val="000000"/>
                </a:solidFill>
                <a:effectLst/>
                <a:latin typeface="Calibri"/>
              </a:rPr>
              <a:t>cura</a:t>
            </a:r>
            <a:r>
              <a:rPr lang="en-US" b="0" i="1" u="none" strike="noStrike" dirty="0">
                <a:solidFill>
                  <a:srgbClr val="000000"/>
                </a:solidFill>
                <a:effectLst/>
                <a:latin typeface="Calibri"/>
              </a:rPr>
              <a:t> </a:t>
            </a:r>
            <a:r>
              <a:rPr lang="en-US" b="0" i="1" u="none" strike="noStrike" dirty="0" err="1">
                <a:solidFill>
                  <a:srgbClr val="000000"/>
                </a:solidFill>
                <a:effectLst/>
                <a:latin typeface="Calibri"/>
              </a:rPr>
              <a:t>personalis</a:t>
            </a:r>
            <a:r>
              <a:rPr lang="en-US" b="0" i="0" u="none" strike="noStrike" dirty="0">
                <a:solidFill>
                  <a:srgbClr val="000000"/>
                </a:solidFill>
                <a:effectLst/>
                <a:latin typeface="Calibri"/>
              </a:rPr>
              <a:t> is best served if it follows a </a:t>
            </a:r>
            <a:r>
              <a:rPr lang="en-US" dirty="0">
                <a:solidFill>
                  <a:srgbClr val="000000"/>
                </a:solidFill>
                <a:latin typeface="Calibri"/>
              </a:rPr>
              <a:t>multifaceted</a:t>
            </a:r>
            <a:r>
              <a:rPr lang="en-US" b="0" i="0" u="none" strike="noStrike" dirty="0">
                <a:solidFill>
                  <a:srgbClr val="000000"/>
                </a:solidFill>
                <a:effectLst/>
                <a:latin typeface="Calibri"/>
              </a:rPr>
              <a:t> approach.</a:t>
            </a:r>
            <a:r>
              <a:rPr lang="en-US" b="0" i="0" dirty="0">
                <a:solidFill>
                  <a:srgbClr val="000000"/>
                </a:solidFill>
                <a:effectLst/>
                <a:latin typeface="Calibri"/>
              </a:rPr>
              <a:t>​</a:t>
            </a:r>
          </a:p>
          <a:p>
            <a:endParaRPr lang="en-US" dirty="0"/>
          </a:p>
        </p:txBody>
      </p:sp>
      <p:sp>
        <p:nvSpPr>
          <p:cNvPr id="3" name="Title 2">
            <a:extLst>
              <a:ext uri="{FF2B5EF4-FFF2-40B4-BE49-F238E27FC236}">
                <a16:creationId xmlns:a16="http://schemas.microsoft.com/office/drawing/2014/main" id="{A6B0A198-868D-4C48-A660-F5543A82586E}"/>
              </a:ext>
            </a:extLst>
          </p:cNvPr>
          <p:cNvSpPr>
            <a:spLocks noGrp="1"/>
          </p:cNvSpPr>
          <p:nvPr>
            <p:ph type="title"/>
          </p:nvPr>
        </p:nvSpPr>
        <p:spPr/>
        <p:txBody>
          <a:bodyPr/>
          <a:lstStyle/>
          <a:p>
            <a:r>
              <a:rPr lang="en-US" dirty="0"/>
              <a:t>IN THIS SESSION</a:t>
            </a:r>
          </a:p>
        </p:txBody>
      </p:sp>
      <p:sp>
        <p:nvSpPr>
          <p:cNvPr id="4" name="Text Placeholder 3">
            <a:extLst>
              <a:ext uri="{FF2B5EF4-FFF2-40B4-BE49-F238E27FC236}">
                <a16:creationId xmlns:a16="http://schemas.microsoft.com/office/drawing/2014/main" id="{781278B1-6D3A-4718-B4F7-10A3EE126863}"/>
              </a:ext>
            </a:extLst>
          </p:cNvPr>
          <p:cNvSpPr>
            <a:spLocks noGrp="1"/>
          </p:cNvSpPr>
          <p:nvPr>
            <p:ph type="body" sz="quarter" idx="13"/>
          </p:nvPr>
        </p:nvSpPr>
        <p:spPr/>
        <p:txBody>
          <a:bodyPr/>
          <a:lstStyle/>
          <a:p>
            <a:r>
              <a:rPr lang="en-US" dirty="0"/>
              <a:t>LOYOLA UNIVERSITY CHICAGO</a:t>
            </a:r>
          </a:p>
          <a:p>
            <a:endParaRPr lang="en-US" dirty="0"/>
          </a:p>
        </p:txBody>
      </p:sp>
    </p:spTree>
    <p:extLst>
      <p:ext uri="{BB962C8B-B14F-4D97-AF65-F5344CB8AC3E}">
        <p14:creationId xmlns:p14="http://schemas.microsoft.com/office/powerpoint/2010/main" val="4048696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88C224-9D80-48C3-89AC-C80AE44867D8}"/>
              </a:ext>
            </a:extLst>
          </p:cNvPr>
          <p:cNvSpPr>
            <a:spLocks noGrp="1"/>
          </p:cNvSpPr>
          <p:nvPr>
            <p:ph idx="1"/>
          </p:nvPr>
        </p:nvSpPr>
        <p:spPr/>
        <p:txBody>
          <a:bodyPr>
            <a:normAutofit fontScale="70000" lnSpcReduction="20000"/>
          </a:bodyPr>
          <a:lstStyle/>
          <a:p>
            <a:pPr algn="l"/>
            <a:r>
              <a:rPr lang="en-US" b="0" i="0" dirty="0" err="1">
                <a:solidFill>
                  <a:srgbClr val="373A3C"/>
                </a:solidFill>
                <a:effectLst/>
                <a:latin typeface="Calibri" panose="020F0502020204030204" pitchFamily="34" charset="0"/>
                <a:cs typeface="Calibri" panose="020F0502020204030204" pitchFamily="34" charset="0"/>
              </a:rPr>
              <a:t>Arrupe</a:t>
            </a:r>
            <a:r>
              <a:rPr lang="en-US" b="0" i="0" dirty="0">
                <a:solidFill>
                  <a:srgbClr val="373A3C"/>
                </a:solidFill>
                <a:effectLst/>
                <a:latin typeface="Calibri" panose="020F0502020204030204" pitchFamily="34" charset="0"/>
                <a:cs typeface="Calibri" panose="020F0502020204030204" pitchFamily="34" charset="0"/>
              </a:rPr>
              <a:t> College is a two-year college of Loyola University Chicago that continues the Jesuit tradition of offering a rigorous liberal arts education to a diverse population, many of whom are the first in their family to pursue higher education.</a:t>
            </a:r>
          </a:p>
          <a:p>
            <a:pPr algn="l"/>
            <a:r>
              <a:rPr lang="en-US" b="0" i="0" dirty="0">
                <a:solidFill>
                  <a:srgbClr val="373A3C"/>
                </a:solidFill>
                <a:effectLst/>
                <a:latin typeface="Calibri" panose="020F0502020204030204" pitchFamily="34" charset="0"/>
                <a:cs typeface="Calibri" panose="020F0502020204030204" pitchFamily="34" charset="0"/>
              </a:rPr>
              <a:t>Using an innovative model that ensures affordability while providing care for the whole person—intellectually, morally, and spiritually—</a:t>
            </a:r>
            <a:r>
              <a:rPr lang="en-US" b="0" i="0" dirty="0" err="1">
                <a:solidFill>
                  <a:srgbClr val="373A3C"/>
                </a:solidFill>
                <a:effectLst/>
                <a:latin typeface="Calibri" panose="020F0502020204030204" pitchFamily="34" charset="0"/>
                <a:cs typeface="Calibri" panose="020F0502020204030204" pitchFamily="34" charset="0"/>
              </a:rPr>
              <a:t>Arrupe</a:t>
            </a:r>
            <a:r>
              <a:rPr lang="en-US" b="0" i="0" dirty="0">
                <a:solidFill>
                  <a:srgbClr val="373A3C"/>
                </a:solidFill>
                <a:effectLst/>
                <a:latin typeface="Calibri" panose="020F0502020204030204" pitchFamily="34" charset="0"/>
                <a:cs typeface="Calibri" panose="020F0502020204030204" pitchFamily="34" charset="0"/>
              </a:rPr>
              <a:t> prepares its graduates to continue on to a bachelor’s program or move into meaningful employment. Heeding the call of its namesake, renowned Jesuit leader Pedro </a:t>
            </a:r>
            <a:r>
              <a:rPr lang="en-US" b="0" i="0" dirty="0" err="1">
                <a:solidFill>
                  <a:srgbClr val="373A3C"/>
                </a:solidFill>
                <a:effectLst/>
                <a:latin typeface="Calibri" panose="020F0502020204030204" pitchFamily="34" charset="0"/>
                <a:cs typeface="Calibri" panose="020F0502020204030204" pitchFamily="34" charset="0"/>
              </a:rPr>
              <a:t>Arrupe</a:t>
            </a:r>
            <a:r>
              <a:rPr lang="en-US" b="0" i="0" dirty="0">
                <a:solidFill>
                  <a:srgbClr val="373A3C"/>
                </a:solidFill>
                <a:effectLst/>
                <a:latin typeface="Calibri" panose="020F0502020204030204" pitchFamily="34" charset="0"/>
                <a:cs typeface="Calibri" panose="020F0502020204030204" pitchFamily="34" charset="0"/>
              </a:rPr>
              <a:t>, S.J., the college inspires its students to strive for excellence, work for justice, and become “persons for others.”</a:t>
            </a:r>
          </a:p>
          <a:p>
            <a:endParaRPr lang="en-US" dirty="0"/>
          </a:p>
        </p:txBody>
      </p:sp>
      <p:sp>
        <p:nvSpPr>
          <p:cNvPr id="3" name="Title 2">
            <a:extLst>
              <a:ext uri="{FF2B5EF4-FFF2-40B4-BE49-F238E27FC236}">
                <a16:creationId xmlns:a16="http://schemas.microsoft.com/office/drawing/2014/main" id="{3EF30551-F77E-4BAC-BE04-9424A1F77C9F}"/>
              </a:ext>
            </a:extLst>
          </p:cNvPr>
          <p:cNvSpPr>
            <a:spLocks noGrp="1"/>
          </p:cNvSpPr>
          <p:nvPr>
            <p:ph type="title"/>
          </p:nvPr>
        </p:nvSpPr>
        <p:spPr/>
        <p:txBody>
          <a:bodyPr/>
          <a:lstStyle/>
          <a:p>
            <a:r>
              <a:rPr lang="en-US" dirty="0"/>
              <a:t>ARRUPE COLLEGE MISSION</a:t>
            </a:r>
          </a:p>
        </p:txBody>
      </p:sp>
      <p:sp>
        <p:nvSpPr>
          <p:cNvPr id="4" name="Text Placeholder 3">
            <a:extLst>
              <a:ext uri="{FF2B5EF4-FFF2-40B4-BE49-F238E27FC236}">
                <a16:creationId xmlns:a16="http://schemas.microsoft.com/office/drawing/2014/main" id="{22C1D11A-08DA-4EF3-80AF-028A3BE2F9C4}"/>
              </a:ext>
            </a:extLst>
          </p:cNvPr>
          <p:cNvSpPr>
            <a:spLocks noGrp="1"/>
          </p:cNvSpPr>
          <p:nvPr>
            <p:ph type="body" sz="quarter" idx="13"/>
          </p:nvPr>
        </p:nvSpPr>
        <p:spPr/>
        <p:txBody>
          <a:bodyPr/>
          <a:lstStyle/>
          <a:p>
            <a:r>
              <a:rPr lang="en-US" dirty="0"/>
              <a:t>LOYOLA UNIVERSITY CHICAGO</a:t>
            </a:r>
          </a:p>
          <a:p>
            <a:endParaRPr lang="en-US" dirty="0"/>
          </a:p>
        </p:txBody>
      </p:sp>
    </p:spTree>
    <p:extLst>
      <p:ext uri="{BB962C8B-B14F-4D97-AF65-F5344CB8AC3E}">
        <p14:creationId xmlns:p14="http://schemas.microsoft.com/office/powerpoint/2010/main" val="3363477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E1AC3F-DA7D-412D-ACD6-06F9A9925F7B}"/>
              </a:ext>
            </a:extLst>
          </p:cNvPr>
          <p:cNvSpPr>
            <a:spLocks noGrp="1"/>
          </p:cNvSpPr>
          <p:nvPr>
            <p:ph idx="1"/>
          </p:nvPr>
        </p:nvSpPr>
        <p:spPr/>
        <p:txBody>
          <a:bodyPr>
            <a:normAutofit fontScale="92500" lnSpcReduction="20000"/>
          </a:bodyPr>
          <a:lstStyle/>
          <a:p>
            <a:r>
              <a:rPr lang="en-US" b="0" i="0" u="none" strike="noStrike" dirty="0">
                <a:solidFill>
                  <a:srgbClr val="000000"/>
                </a:solidFill>
                <a:effectLst/>
                <a:latin typeface="Calibri" panose="020F0502020204030204" pitchFamily="34" charset="0"/>
              </a:rPr>
              <a:t>A first-year student revealed to their faculty member that they are working 40 hours a week and taking a full course load. They are also supporting their younger siblings and they are in the process of moving and looking for a different living arrangement. They are also having difficulty concentrating and maintaining their motivation in class.  </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endParaRPr lang="en-US" dirty="0"/>
          </a:p>
        </p:txBody>
      </p:sp>
      <p:sp>
        <p:nvSpPr>
          <p:cNvPr id="3" name="Title 2">
            <a:extLst>
              <a:ext uri="{FF2B5EF4-FFF2-40B4-BE49-F238E27FC236}">
                <a16:creationId xmlns:a16="http://schemas.microsoft.com/office/drawing/2014/main" id="{321BC759-D2D2-4C8E-B8F0-2063A06A3191}"/>
              </a:ext>
            </a:extLst>
          </p:cNvPr>
          <p:cNvSpPr>
            <a:spLocks noGrp="1"/>
          </p:cNvSpPr>
          <p:nvPr>
            <p:ph type="title"/>
          </p:nvPr>
        </p:nvSpPr>
        <p:spPr/>
        <p:txBody>
          <a:bodyPr/>
          <a:lstStyle/>
          <a:p>
            <a:r>
              <a:rPr lang="en-US" dirty="0"/>
              <a:t>CASE SCENARIO</a:t>
            </a:r>
          </a:p>
        </p:txBody>
      </p:sp>
      <p:sp>
        <p:nvSpPr>
          <p:cNvPr id="4" name="Text Placeholder 3">
            <a:extLst>
              <a:ext uri="{FF2B5EF4-FFF2-40B4-BE49-F238E27FC236}">
                <a16:creationId xmlns:a16="http://schemas.microsoft.com/office/drawing/2014/main" id="{E22CE121-00D5-4872-8724-872BD1A072EB}"/>
              </a:ext>
            </a:extLst>
          </p:cNvPr>
          <p:cNvSpPr>
            <a:spLocks noGrp="1"/>
          </p:cNvSpPr>
          <p:nvPr>
            <p:ph type="body" sz="quarter" idx="13"/>
          </p:nvPr>
        </p:nvSpPr>
        <p:spPr/>
        <p:txBody>
          <a:bodyPr/>
          <a:lstStyle/>
          <a:p>
            <a:r>
              <a:rPr lang="en-US" dirty="0"/>
              <a:t>LOYOLA UNIVERSITY CHICAGO</a:t>
            </a:r>
          </a:p>
          <a:p>
            <a:endParaRPr lang="en-US" dirty="0"/>
          </a:p>
        </p:txBody>
      </p:sp>
    </p:spTree>
    <p:extLst>
      <p:ext uri="{BB962C8B-B14F-4D97-AF65-F5344CB8AC3E}">
        <p14:creationId xmlns:p14="http://schemas.microsoft.com/office/powerpoint/2010/main" val="1383070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A7286B-17C5-48FA-915A-2E20D0759EE5}"/>
              </a:ext>
            </a:extLst>
          </p:cNvPr>
          <p:cNvSpPr>
            <a:spLocks noGrp="1"/>
          </p:cNvSpPr>
          <p:nvPr>
            <p:ph idx="1"/>
          </p:nvPr>
        </p:nvSpPr>
        <p:spPr/>
        <p:txBody>
          <a:bodyPr>
            <a:normAutofit fontScale="85000" lnSpcReduction="10000"/>
          </a:bodyPr>
          <a:lstStyle/>
          <a:p>
            <a:r>
              <a:rPr lang="en-US" b="0" i="0" u="none" strike="noStrike" dirty="0">
                <a:solidFill>
                  <a:srgbClr val="000000"/>
                </a:solidFill>
                <a:effectLst/>
                <a:latin typeface="Calibri" panose="020F0502020204030204" pitchFamily="34" charset="0"/>
                <a:cs typeface="Calibri" panose="020F0502020204030204" pitchFamily="34" charset="0"/>
              </a:rPr>
              <a:t>The faculty member asked to meet with the student 1:1 to further discuss. During the conversation, the student mentioned that their current living situation with their relative is no longer viable and they are looking for an affordable apartment for her school aged siblings. They are also commuting 1.5 hours to and from work daily to financially support the family.  </a:t>
            </a:r>
            <a:r>
              <a:rPr lang="en-US" b="0" i="0" dirty="0">
                <a:solidFill>
                  <a:srgbClr val="000000"/>
                </a:solidFill>
                <a:effectLst/>
                <a:latin typeface="Calibri" panose="020F0502020204030204" pitchFamily="34" charset="0"/>
                <a:cs typeface="Calibri" panose="020F0502020204030204" pitchFamily="34" charset="0"/>
              </a:rPr>
              <a:t>​</a:t>
            </a:r>
          </a:p>
          <a:p>
            <a:endParaRPr lang="en-US" dirty="0"/>
          </a:p>
        </p:txBody>
      </p:sp>
      <p:sp>
        <p:nvSpPr>
          <p:cNvPr id="3" name="Title 2">
            <a:extLst>
              <a:ext uri="{FF2B5EF4-FFF2-40B4-BE49-F238E27FC236}">
                <a16:creationId xmlns:a16="http://schemas.microsoft.com/office/drawing/2014/main" id="{A203EB94-6180-44C6-A9B6-279E818FB484}"/>
              </a:ext>
            </a:extLst>
          </p:cNvPr>
          <p:cNvSpPr>
            <a:spLocks noGrp="1"/>
          </p:cNvSpPr>
          <p:nvPr>
            <p:ph type="title"/>
          </p:nvPr>
        </p:nvSpPr>
        <p:spPr/>
        <p:txBody>
          <a:bodyPr/>
          <a:lstStyle/>
          <a:p>
            <a:r>
              <a:rPr lang="en-US" dirty="0"/>
              <a:t>CASE SCENARIO</a:t>
            </a:r>
          </a:p>
        </p:txBody>
      </p:sp>
      <p:sp>
        <p:nvSpPr>
          <p:cNvPr id="4" name="Text Placeholder 3">
            <a:extLst>
              <a:ext uri="{FF2B5EF4-FFF2-40B4-BE49-F238E27FC236}">
                <a16:creationId xmlns:a16="http://schemas.microsoft.com/office/drawing/2014/main" id="{1B7DE04E-3A30-41C4-AA7A-524EF4BD3754}"/>
              </a:ext>
            </a:extLst>
          </p:cNvPr>
          <p:cNvSpPr>
            <a:spLocks noGrp="1"/>
          </p:cNvSpPr>
          <p:nvPr>
            <p:ph type="body" sz="quarter" idx="13"/>
          </p:nvPr>
        </p:nvSpPr>
        <p:spPr/>
        <p:txBody>
          <a:bodyPr/>
          <a:lstStyle/>
          <a:p>
            <a:r>
              <a:rPr lang="en-US" dirty="0"/>
              <a:t>LOYOLA UNIVERSITY CHICAGO</a:t>
            </a:r>
          </a:p>
          <a:p>
            <a:endParaRPr lang="en-US" dirty="0"/>
          </a:p>
        </p:txBody>
      </p:sp>
    </p:spTree>
    <p:extLst>
      <p:ext uri="{BB962C8B-B14F-4D97-AF65-F5344CB8AC3E}">
        <p14:creationId xmlns:p14="http://schemas.microsoft.com/office/powerpoint/2010/main" val="1889423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70E69A-8236-4B47-977F-C17EFF1A68D8}"/>
              </a:ext>
            </a:extLst>
          </p:cNvPr>
          <p:cNvSpPr>
            <a:spLocks noGrp="1"/>
          </p:cNvSpPr>
          <p:nvPr>
            <p:ph idx="1"/>
          </p:nvPr>
        </p:nvSpPr>
        <p:spPr/>
        <p:txBody>
          <a:bodyPr>
            <a:normAutofit fontScale="77500" lnSpcReduction="20000"/>
          </a:bodyPr>
          <a:lstStyle/>
          <a:p>
            <a:pPr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Remain mindful and compassionate during meetings with the student.</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Discern the most pressing issue for the student.</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Connect students with campus partners, making in-person or email introductions when necessary.</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Recognizing the emotional needs of our students during this time, what are your needs as a professional? What would you need to incorporate more </a:t>
            </a:r>
            <a:r>
              <a:rPr lang="en-US" b="0" i="0" u="none" strike="noStrike" dirty="0" err="1">
                <a:solidFill>
                  <a:srgbClr val="000000"/>
                </a:solidFill>
                <a:effectLst/>
                <a:latin typeface="Calibri" panose="020F0502020204030204" pitchFamily="34" charset="0"/>
              </a:rPr>
              <a:t>cura</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personalis</a:t>
            </a:r>
            <a:r>
              <a:rPr lang="en-US" b="0" i="0" u="none" strike="noStrike" dirty="0">
                <a:solidFill>
                  <a:srgbClr val="000000"/>
                </a:solidFill>
                <a:effectLst/>
                <a:latin typeface="Calibri" panose="020F0502020204030204" pitchFamily="34" charset="0"/>
              </a:rPr>
              <a:t>?</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endParaRPr lang="en-US" dirty="0"/>
          </a:p>
        </p:txBody>
      </p:sp>
      <p:sp>
        <p:nvSpPr>
          <p:cNvPr id="3" name="Title 2">
            <a:extLst>
              <a:ext uri="{FF2B5EF4-FFF2-40B4-BE49-F238E27FC236}">
                <a16:creationId xmlns:a16="http://schemas.microsoft.com/office/drawing/2014/main" id="{5F24BB3C-7E1E-44B1-996C-1E48E1FD3DF2}"/>
              </a:ext>
            </a:extLst>
          </p:cNvPr>
          <p:cNvSpPr>
            <a:spLocks noGrp="1"/>
          </p:cNvSpPr>
          <p:nvPr>
            <p:ph type="title"/>
          </p:nvPr>
        </p:nvSpPr>
        <p:spPr/>
        <p:txBody>
          <a:bodyPr/>
          <a:lstStyle/>
          <a:p>
            <a:r>
              <a:rPr lang="en-US" dirty="0"/>
              <a:t>FACULTY AND STAFF RESPONSE</a:t>
            </a:r>
          </a:p>
        </p:txBody>
      </p:sp>
      <p:sp>
        <p:nvSpPr>
          <p:cNvPr id="4" name="Text Placeholder 3">
            <a:extLst>
              <a:ext uri="{FF2B5EF4-FFF2-40B4-BE49-F238E27FC236}">
                <a16:creationId xmlns:a16="http://schemas.microsoft.com/office/drawing/2014/main" id="{3DB40B84-6618-4AFE-B968-C4ACA81EC37A}"/>
              </a:ext>
            </a:extLst>
          </p:cNvPr>
          <p:cNvSpPr>
            <a:spLocks noGrp="1"/>
          </p:cNvSpPr>
          <p:nvPr>
            <p:ph type="body" sz="quarter" idx="13"/>
          </p:nvPr>
        </p:nvSpPr>
        <p:spPr/>
        <p:txBody>
          <a:bodyPr/>
          <a:lstStyle/>
          <a:p>
            <a:r>
              <a:rPr lang="en-US" dirty="0"/>
              <a:t>LOYOLA UNIVERSITY CHICAGO</a:t>
            </a:r>
          </a:p>
          <a:p>
            <a:endParaRPr lang="en-US" dirty="0"/>
          </a:p>
        </p:txBody>
      </p:sp>
    </p:spTree>
    <p:extLst>
      <p:ext uri="{BB962C8B-B14F-4D97-AF65-F5344CB8AC3E}">
        <p14:creationId xmlns:p14="http://schemas.microsoft.com/office/powerpoint/2010/main" val="3791883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EFCC0F-C6A4-491B-9859-DBD29F56FA86}"/>
              </a:ext>
            </a:extLst>
          </p:cNvPr>
          <p:cNvSpPr>
            <a:spLocks noGrp="1"/>
          </p:cNvSpPr>
          <p:nvPr>
            <p:ph idx="1"/>
          </p:nvPr>
        </p:nvSpPr>
        <p:spPr/>
        <p:txBody>
          <a:bodyPr>
            <a:noAutofit/>
          </a:bodyPr>
          <a:lstStyle/>
          <a:p>
            <a:pPr algn="l" rtl="0" fontAlgn="base">
              <a:buFont typeface="Arial" panose="020B0604020202020204" pitchFamily="34" charset="0"/>
              <a:buChar char="•"/>
            </a:pPr>
            <a:r>
              <a:rPr lang="en-US" sz="2000" b="0" i="0" u="none" strike="noStrike" dirty="0">
                <a:solidFill>
                  <a:srgbClr val="000000"/>
                </a:solidFill>
                <a:effectLst/>
                <a:latin typeface="Calibri" panose="020F0502020204030204" pitchFamily="34" charset="0"/>
                <a:cs typeface="Calibri" panose="020F0502020204030204" pitchFamily="34" charset="0"/>
              </a:rPr>
              <a:t>Offer support in locating an off campus living arrangement </a:t>
            </a:r>
            <a:r>
              <a:rPr lang="en-US" sz="2000" b="0" i="0" dirty="0">
                <a:solidFill>
                  <a:srgbClr val="000000"/>
                </a:solidFill>
                <a:effectLst/>
                <a:latin typeface="Calibri" panose="020F0502020204030204" pitchFamily="34" charset="0"/>
                <a:cs typeface="Calibri" panose="020F0502020204030204" pitchFamily="34" charset="0"/>
              </a:rPr>
              <a:t>​</a:t>
            </a:r>
          </a:p>
          <a:p>
            <a:pPr algn="l" rtl="0" fontAlgn="base">
              <a:buFont typeface="Arial" panose="020B0604020202020204" pitchFamily="34" charset="0"/>
              <a:buChar char="•"/>
            </a:pPr>
            <a:r>
              <a:rPr lang="en-US" sz="2000" b="0" i="0" u="none" strike="noStrike" dirty="0">
                <a:solidFill>
                  <a:srgbClr val="000000"/>
                </a:solidFill>
                <a:effectLst/>
                <a:latin typeface="Calibri" panose="020F0502020204030204" pitchFamily="34" charset="0"/>
                <a:cs typeface="Calibri" panose="020F0502020204030204" pitchFamily="34" charset="0"/>
              </a:rPr>
              <a:t>Connect with Career Services if student is interested in addressing the commute time</a:t>
            </a:r>
            <a:r>
              <a:rPr lang="en-US" sz="2000" b="0" i="0" dirty="0">
                <a:solidFill>
                  <a:srgbClr val="000000"/>
                </a:solidFill>
                <a:effectLst/>
                <a:latin typeface="Calibri" panose="020F0502020204030204" pitchFamily="34" charset="0"/>
                <a:cs typeface="Calibri" panose="020F0502020204030204" pitchFamily="34" charset="0"/>
              </a:rPr>
              <a:t>​</a:t>
            </a:r>
          </a:p>
          <a:p>
            <a:pPr algn="l" rtl="0" fontAlgn="base">
              <a:buFont typeface="Arial" panose="020B0604020202020204" pitchFamily="34" charset="0"/>
              <a:buChar char="•"/>
            </a:pPr>
            <a:r>
              <a:rPr lang="en-US" sz="2000" b="0" i="0" u="none" strike="noStrike" dirty="0">
                <a:solidFill>
                  <a:srgbClr val="000000"/>
                </a:solidFill>
                <a:effectLst/>
                <a:latin typeface="Calibri" panose="020F0502020204030204" pitchFamily="34" charset="0"/>
                <a:cs typeface="Calibri" panose="020F0502020204030204" pitchFamily="34" charset="0"/>
              </a:rPr>
              <a:t>Inform student of the non-tuition assistance fund</a:t>
            </a:r>
            <a:r>
              <a:rPr lang="en-US" sz="2000" b="0" i="0" dirty="0">
                <a:solidFill>
                  <a:srgbClr val="000000"/>
                </a:solidFill>
                <a:effectLst/>
                <a:latin typeface="Calibri" panose="020F0502020204030204" pitchFamily="34" charset="0"/>
                <a:cs typeface="Calibri" panose="020F0502020204030204" pitchFamily="34" charset="0"/>
              </a:rPr>
              <a:t>​</a:t>
            </a:r>
          </a:p>
          <a:p>
            <a:pPr algn="l" rtl="0" fontAlgn="base">
              <a:buFont typeface="Arial" panose="020B0604020202020204" pitchFamily="34" charset="0"/>
              <a:buChar char="•"/>
            </a:pPr>
            <a:r>
              <a:rPr lang="en-US" sz="2000" b="0" i="0" u="none" strike="noStrike" dirty="0">
                <a:solidFill>
                  <a:srgbClr val="000000"/>
                </a:solidFill>
                <a:effectLst/>
                <a:latin typeface="Calibri" panose="020F0502020204030204" pitchFamily="34" charset="0"/>
                <a:cs typeface="Calibri" panose="020F0502020204030204" pitchFamily="34" charset="0"/>
              </a:rPr>
              <a:t>See what caregiving resources could be offered to the siblings to provide respite </a:t>
            </a:r>
            <a:r>
              <a:rPr lang="en-US" sz="2000" b="0" i="0" dirty="0">
                <a:solidFill>
                  <a:srgbClr val="000000"/>
                </a:solidFill>
                <a:effectLst/>
                <a:latin typeface="Calibri" panose="020F0502020204030204" pitchFamily="34" charset="0"/>
                <a:cs typeface="Calibri" panose="020F0502020204030204" pitchFamily="34" charset="0"/>
              </a:rPr>
              <a:t>​</a:t>
            </a:r>
          </a:p>
          <a:p>
            <a:pPr algn="l" rtl="0" fontAlgn="base">
              <a:buFont typeface="Arial" panose="020B0604020202020204" pitchFamily="34" charset="0"/>
              <a:buChar char="•"/>
            </a:pPr>
            <a:r>
              <a:rPr lang="en-US" sz="2000" b="0" i="0" u="none" strike="noStrike" dirty="0">
                <a:solidFill>
                  <a:srgbClr val="000000"/>
                </a:solidFill>
                <a:effectLst/>
                <a:latin typeface="Calibri" panose="020F0502020204030204" pitchFamily="34" charset="0"/>
                <a:cs typeface="Calibri" panose="020F0502020204030204" pitchFamily="34" charset="0"/>
              </a:rPr>
              <a:t>Following up with student and checking-in </a:t>
            </a:r>
            <a:r>
              <a:rPr lang="en-US" sz="2000" b="0" i="0" dirty="0">
                <a:solidFill>
                  <a:srgbClr val="000000"/>
                </a:solidFill>
                <a:effectLst/>
                <a:latin typeface="Calibri" panose="020F0502020204030204" pitchFamily="34" charset="0"/>
                <a:cs typeface="Calibri" panose="020F0502020204030204" pitchFamily="34" charset="0"/>
              </a:rPr>
              <a:t>​</a:t>
            </a:r>
          </a:p>
          <a:p>
            <a:pPr algn="l" rtl="0" fontAlgn="base">
              <a:buFont typeface="Arial" panose="020B0604020202020204" pitchFamily="34" charset="0"/>
              <a:buChar char="•"/>
            </a:pPr>
            <a:r>
              <a:rPr lang="en-US" sz="2000" b="0" i="0" u="none" strike="noStrike" dirty="0">
                <a:solidFill>
                  <a:srgbClr val="000000"/>
                </a:solidFill>
                <a:effectLst/>
                <a:latin typeface="Calibri" panose="020F0502020204030204" pitchFamily="34" charset="0"/>
                <a:cs typeface="Calibri" panose="020F0502020204030204" pitchFamily="34" charset="0"/>
              </a:rPr>
              <a:t>Working with the referring faculty to follow-up on student  </a:t>
            </a:r>
            <a:r>
              <a:rPr lang="en-US" sz="2000" b="0" i="0" dirty="0">
                <a:solidFill>
                  <a:srgbClr val="000000"/>
                </a:solidFill>
                <a:effectLst/>
                <a:latin typeface="Calibri" panose="020F0502020204030204" pitchFamily="34" charset="0"/>
                <a:cs typeface="Calibri" panose="020F0502020204030204" pitchFamily="34" charset="0"/>
              </a:rPr>
              <a:t>​</a:t>
            </a:r>
          </a:p>
          <a:p>
            <a:pPr algn="l" rtl="0" fontAlgn="base">
              <a:buFont typeface="Arial" panose="020B0604020202020204" pitchFamily="34" charset="0"/>
              <a:buChar char="•"/>
            </a:pPr>
            <a:r>
              <a:rPr lang="en-US" sz="2000" b="0" i="0" u="none" strike="noStrike" dirty="0">
                <a:solidFill>
                  <a:srgbClr val="000000"/>
                </a:solidFill>
                <a:effectLst/>
                <a:latin typeface="Calibri" panose="020F0502020204030204" pitchFamily="34" charset="0"/>
                <a:cs typeface="Calibri" panose="020F0502020204030204" pitchFamily="34" charset="0"/>
              </a:rPr>
              <a:t>Emotional support </a:t>
            </a:r>
            <a:r>
              <a:rPr lang="en-US" sz="2000" b="0" i="0" dirty="0">
                <a:solidFill>
                  <a:srgbClr val="000000"/>
                </a:solidFill>
                <a:effectLst/>
                <a:latin typeface="Calibri" panose="020F0502020204030204" pitchFamily="34" charset="0"/>
                <a:cs typeface="Calibri" panose="020F0502020204030204" pitchFamily="34" charset="0"/>
              </a:rPr>
              <a:t>​</a:t>
            </a:r>
          </a:p>
          <a:p>
            <a:pPr marL="0" indent="0">
              <a:buNone/>
            </a:pPr>
            <a:r>
              <a:rPr lang="en-US" sz="2000" b="0" i="0" dirty="0">
                <a:solidFill>
                  <a:srgbClr val="000000"/>
                </a:solidFill>
                <a:effectLst/>
                <a:latin typeface="Calibri" panose="020F0502020204030204" pitchFamily="34" charset="0"/>
                <a:cs typeface="Calibri" panose="020F0502020204030204" pitchFamily="34" charset="0"/>
              </a:rPr>
              <a:t>​</a:t>
            </a:r>
            <a:endParaRPr lang="en-US" sz="2000" dirty="0">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BC406CC2-12EF-49C8-9EDF-6E066D99B311}"/>
              </a:ext>
            </a:extLst>
          </p:cNvPr>
          <p:cNvSpPr>
            <a:spLocks noGrp="1"/>
          </p:cNvSpPr>
          <p:nvPr>
            <p:ph type="title"/>
          </p:nvPr>
        </p:nvSpPr>
        <p:spPr/>
        <p:txBody>
          <a:bodyPr/>
          <a:lstStyle/>
          <a:p>
            <a:r>
              <a:rPr lang="en-US" dirty="0">
                <a:latin typeface="Myriad Pro"/>
              </a:rPr>
              <a:t>OFFICE OF STUDENT Services </a:t>
            </a:r>
            <a:endParaRPr lang="en-US" dirty="0"/>
          </a:p>
        </p:txBody>
      </p:sp>
      <p:sp>
        <p:nvSpPr>
          <p:cNvPr id="4" name="Text Placeholder 3">
            <a:extLst>
              <a:ext uri="{FF2B5EF4-FFF2-40B4-BE49-F238E27FC236}">
                <a16:creationId xmlns:a16="http://schemas.microsoft.com/office/drawing/2014/main" id="{D0E79757-01D3-41F6-92A0-9D1CBACDA353}"/>
              </a:ext>
            </a:extLst>
          </p:cNvPr>
          <p:cNvSpPr>
            <a:spLocks noGrp="1"/>
          </p:cNvSpPr>
          <p:nvPr>
            <p:ph type="body" sz="quarter" idx="13"/>
          </p:nvPr>
        </p:nvSpPr>
        <p:spPr/>
        <p:txBody>
          <a:bodyPr/>
          <a:lstStyle/>
          <a:p>
            <a:r>
              <a:rPr lang="en-US" dirty="0"/>
              <a:t>LOYOLA UNIVERSITY CHICAGO</a:t>
            </a:r>
          </a:p>
          <a:p>
            <a:endParaRPr lang="en-US" dirty="0"/>
          </a:p>
        </p:txBody>
      </p:sp>
    </p:spTree>
    <p:extLst>
      <p:ext uri="{BB962C8B-B14F-4D97-AF65-F5344CB8AC3E}">
        <p14:creationId xmlns:p14="http://schemas.microsoft.com/office/powerpoint/2010/main" val="1812377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518B59-EC22-4469-9EDB-1CE8DCBB7FC3}"/>
              </a:ext>
            </a:extLst>
          </p:cNvPr>
          <p:cNvSpPr>
            <a:spLocks noGrp="1"/>
          </p:cNvSpPr>
          <p:nvPr>
            <p:ph idx="1"/>
          </p:nvPr>
        </p:nvSpPr>
        <p:spPr/>
        <p:txBody>
          <a:bodyPr vert="horz" lIns="91440" tIns="45720" rIns="91440" bIns="45720" rtlCol="0" anchor="t">
            <a:normAutofit fontScale="62500" lnSpcReduction="20000"/>
          </a:bodyPr>
          <a:lstStyle/>
          <a:p>
            <a:pPr fontAlgn="base">
              <a:buFont typeface="Arial" panose="020B0604020202020204" pitchFamily="34" charset="0"/>
              <a:buChar char="•"/>
            </a:pPr>
            <a:r>
              <a:rPr lang="en-US" b="0" i="0" u="none" strike="noStrike" dirty="0">
                <a:solidFill>
                  <a:srgbClr val="000000"/>
                </a:solidFill>
                <a:effectLst/>
                <a:latin typeface="Calibri"/>
                <a:cs typeface="Calibri"/>
              </a:rPr>
              <a:t>Offer confidential space to discuss concerns and challenges and</a:t>
            </a:r>
            <a:r>
              <a:rPr lang="en-US" dirty="0">
                <a:solidFill>
                  <a:srgbClr val="000000"/>
                </a:solidFill>
                <a:latin typeface="Calibri"/>
                <a:cs typeface="Calibri"/>
              </a:rPr>
              <a:t> ongoing</a:t>
            </a:r>
            <a:r>
              <a:rPr lang="en-US" b="0" i="0" u="none" strike="noStrike" dirty="0">
                <a:solidFill>
                  <a:srgbClr val="000000"/>
                </a:solidFill>
                <a:effectLst/>
                <a:latin typeface="Calibri"/>
                <a:cs typeface="Calibri"/>
              </a:rPr>
              <a:t> individual therapy</a:t>
            </a:r>
            <a:r>
              <a:rPr lang="en-US" dirty="0">
                <a:solidFill>
                  <a:srgbClr val="000000"/>
                </a:solidFill>
                <a:latin typeface="Calibri"/>
                <a:cs typeface="Calibri"/>
              </a:rPr>
              <a:t> to provide emotional</a:t>
            </a:r>
            <a:r>
              <a:rPr lang="en-US" b="0" i="0" u="none" strike="noStrike" dirty="0">
                <a:solidFill>
                  <a:srgbClr val="000000"/>
                </a:solidFill>
                <a:effectLst/>
                <a:latin typeface="Calibri"/>
                <a:cs typeface="Calibri"/>
              </a:rPr>
              <a:t> support</a:t>
            </a:r>
            <a:r>
              <a:rPr lang="en-US" b="0" i="0" dirty="0">
                <a:solidFill>
                  <a:srgbClr val="000000"/>
                </a:solidFill>
                <a:effectLst/>
                <a:latin typeface="Calibri"/>
                <a:cs typeface="Calibri"/>
              </a:rPr>
              <a:t>​</a:t>
            </a:r>
            <a:r>
              <a:rPr lang="en-US" dirty="0">
                <a:solidFill>
                  <a:srgbClr val="000000"/>
                </a:solidFill>
                <a:latin typeface="Calibri"/>
                <a:cs typeface="Calibri"/>
              </a:rPr>
              <a:t>.</a:t>
            </a:r>
            <a:endParaRPr lang="en-US" b="0" i="0" dirty="0">
              <a:solidFill>
                <a:srgbClr val="000000"/>
              </a:solidFill>
              <a:effectLst/>
              <a:latin typeface="Calibri"/>
              <a:cs typeface="Calibri"/>
            </a:endParaRPr>
          </a:p>
          <a:p>
            <a:pPr fontAlgn="base">
              <a:buFont typeface="Arial" panose="020B0604020202020204" pitchFamily="34" charset="0"/>
              <a:buChar char="•"/>
            </a:pPr>
            <a:r>
              <a:rPr lang="en-US" b="0" i="0" u="none" strike="noStrike" dirty="0">
                <a:solidFill>
                  <a:srgbClr val="000000"/>
                </a:solidFill>
                <a:effectLst/>
                <a:latin typeface="Calibri"/>
                <a:cs typeface="Calibri"/>
              </a:rPr>
              <a:t>Consult with other staff and faculty, including student’s advisor, to advocate for the student’s </a:t>
            </a:r>
            <a:r>
              <a:rPr lang="en-US" dirty="0">
                <a:solidFill>
                  <a:srgbClr val="000000"/>
                </a:solidFill>
                <a:latin typeface="Calibri"/>
                <a:cs typeface="Calibri"/>
              </a:rPr>
              <a:t>needs (with</a:t>
            </a:r>
            <a:r>
              <a:rPr lang="en-US" b="0" i="0" u="none" strike="noStrike" dirty="0">
                <a:solidFill>
                  <a:srgbClr val="000000"/>
                </a:solidFill>
                <a:effectLst/>
                <a:latin typeface="Calibri"/>
                <a:cs typeface="Calibri"/>
              </a:rPr>
              <a:t> student's consent</a:t>
            </a:r>
            <a:r>
              <a:rPr lang="en-US" dirty="0">
                <a:solidFill>
                  <a:srgbClr val="000000"/>
                </a:solidFill>
                <a:latin typeface="Calibri"/>
                <a:cs typeface="Calibri"/>
              </a:rPr>
              <a:t>).</a:t>
            </a:r>
            <a:r>
              <a:rPr lang="en-US" b="0" i="0" u="none" strike="noStrike" dirty="0">
                <a:solidFill>
                  <a:srgbClr val="000000"/>
                </a:solidFill>
                <a:effectLst/>
                <a:latin typeface="Calibri"/>
                <a:cs typeface="Calibri"/>
              </a:rPr>
              <a:t> </a:t>
            </a:r>
            <a:r>
              <a:rPr lang="en-US" b="0" i="0" dirty="0">
                <a:solidFill>
                  <a:srgbClr val="000000"/>
                </a:solidFill>
                <a:effectLst/>
                <a:latin typeface="Calibri"/>
                <a:cs typeface="Calibri"/>
              </a:rPr>
              <a:t>​</a:t>
            </a:r>
          </a:p>
          <a:p>
            <a:pPr fontAlgn="base">
              <a:buFont typeface="Arial" panose="020B0604020202020204" pitchFamily="34" charset="0"/>
              <a:buChar char="•"/>
            </a:pPr>
            <a:r>
              <a:rPr lang="en-US" dirty="0">
                <a:solidFill>
                  <a:srgbClr val="000000"/>
                </a:solidFill>
                <a:latin typeface="Calibri"/>
                <a:cs typeface="Calibri"/>
              </a:rPr>
              <a:t>Connect student</a:t>
            </a:r>
            <a:r>
              <a:rPr lang="en-US" b="0" i="0" u="none" strike="noStrike" dirty="0">
                <a:solidFill>
                  <a:srgbClr val="000000"/>
                </a:solidFill>
                <a:effectLst/>
                <a:latin typeface="Calibri"/>
                <a:cs typeface="Calibri"/>
              </a:rPr>
              <a:t> to other support services in the Loyola Wellness Center, including routine healthcare, support and therapy groups, nutrition consultation, psychiatric evaluation (if needed). </a:t>
            </a:r>
            <a:r>
              <a:rPr lang="en-US" b="0" i="0" dirty="0">
                <a:solidFill>
                  <a:srgbClr val="000000"/>
                </a:solidFill>
                <a:effectLst/>
                <a:latin typeface="Calibri"/>
                <a:cs typeface="Calibri"/>
              </a:rPr>
              <a:t>​</a:t>
            </a:r>
          </a:p>
          <a:p>
            <a:pPr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cs typeface="Calibri" panose="020F0502020204030204" pitchFamily="34" charset="0"/>
              </a:rPr>
              <a:t>Provide case management support and referrals in the community as needed. </a:t>
            </a:r>
            <a:r>
              <a:rPr lang="en-US" b="0" i="0" dirty="0">
                <a:solidFill>
                  <a:srgbClr val="000000"/>
                </a:solidFill>
                <a:effectLst/>
                <a:latin typeface="Calibri" panose="020F0502020204030204" pitchFamily="34" charset="0"/>
                <a:cs typeface="Calibri" panose="020F0502020204030204" pitchFamily="34" charset="0"/>
              </a:rPr>
              <a:t>​</a:t>
            </a:r>
          </a:p>
          <a:p>
            <a:pPr marL="0" indent="0">
              <a:buNone/>
            </a:pPr>
            <a:endParaRPr lang="en-US" dirty="0"/>
          </a:p>
        </p:txBody>
      </p:sp>
      <p:sp>
        <p:nvSpPr>
          <p:cNvPr id="3" name="Title 2">
            <a:extLst>
              <a:ext uri="{FF2B5EF4-FFF2-40B4-BE49-F238E27FC236}">
                <a16:creationId xmlns:a16="http://schemas.microsoft.com/office/drawing/2014/main" id="{8AC6769D-4753-4AD5-BBDB-FD55E280F2DF}"/>
              </a:ext>
            </a:extLst>
          </p:cNvPr>
          <p:cNvSpPr>
            <a:spLocks noGrp="1"/>
          </p:cNvSpPr>
          <p:nvPr>
            <p:ph type="title"/>
          </p:nvPr>
        </p:nvSpPr>
        <p:spPr/>
        <p:txBody>
          <a:bodyPr>
            <a:normAutofit fontScale="90000"/>
          </a:bodyPr>
          <a:lstStyle/>
          <a:p>
            <a:r>
              <a:rPr lang="en-US" dirty="0">
                <a:latin typeface="Myriad Pro"/>
              </a:rPr>
              <a:t>OFFICE OF STUDENT SUPPORT/WELLNESS CENTER </a:t>
            </a:r>
            <a:endParaRPr lang="en-US" dirty="0"/>
          </a:p>
        </p:txBody>
      </p:sp>
      <p:sp>
        <p:nvSpPr>
          <p:cNvPr id="4" name="Text Placeholder 3">
            <a:extLst>
              <a:ext uri="{FF2B5EF4-FFF2-40B4-BE49-F238E27FC236}">
                <a16:creationId xmlns:a16="http://schemas.microsoft.com/office/drawing/2014/main" id="{18C406A8-5D50-4186-BE7C-E6C0144BB2D9}"/>
              </a:ext>
            </a:extLst>
          </p:cNvPr>
          <p:cNvSpPr>
            <a:spLocks noGrp="1"/>
          </p:cNvSpPr>
          <p:nvPr>
            <p:ph type="body" sz="quarter" idx="13"/>
          </p:nvPr>
        </p:nvSpPr>
        <p:spPr/>
        <p:txBody>
          <a:bodyPr/>
          <a:lstStyle/>
          <a:p>
            <a:r>
              <a:rPr lang="en-US" dirty="0"/>
              <a:t>LOYOLA UNIVERSITY CHICAGO</a:t>
            </a:r>
          </a:p>
          <a:p>
            <a:endParaRPr lang="en-US" dirty="0"/>
          </a:p>
        </p:txBody>
      </p:sp>
    </p:spTree>
    <p:extLst>
      <p:ext uri="{BB962C8B-B14F-4D97-AF65-F5344CB8AC3E}">
        <p14:creationId xmlns:p14="http://schemas.microsoft.com/office/powerpoint/2010/main" val="3463098814"/>
      </p:ext>
    </p:extLst>
  </p:cSld>
  <p:clrMapOvr>
    <a:masterClrMapping/>
  </p:clrMapOvr>
</p:sld>
</file>

<file path=ppt/theme/theme1.xml><?xml version="1.0" encoding="utf-8"?>
<a:theme xmlns:a="http://schemas.openxmlformats.org/drawingml/2006/main" name="_powerPointMaster_university_myriadMin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8157E8C6B576841973416B1FAB2F069" ma:contentTypeVersion="16" ma:contentTypeDescription="Create a new document." ma:contentTypeScope="" ma:versionID="93567ae5ed85bde9489327756c564e1d">
  <xsd:schema xmlns:xsd="http://www.w3.org/2001/XMLSchema" xmlns:xs="http://www.w3.org/2001/XMLSchema" xmlns:p="http://schemas.microsoft.com/office/2006/metadata/properties" xmlns:ns2="ed468a1d-be4c-4419-bcf5-210cc53d3a6d" xmlns:ns3="e81b1abb-2002-435a-a018-5721bb4a0dbc" targetNamespace="http://schemas.microsoft.com/office/2006/metadata/properties" ma:root="true" ma:fieldsID="c33a80d0bb9f0d953d519c0329ed7a99" ns2:_="" ns3:_="">
    <xsd:import namespace="ed468a1d-be4c-4419-bcf5-210cc53d3a6d"/>
    <xsd:import namespace="e81b1abb-2002-435a-a018-5721bb4a0db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problembased" minOccurs="0"/>
                <xsd:element ref="ns2:projectbased" minOccurs="0"/>
                <xsd:element ref="ns2:capston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468a1d-be4c-4419-bcf5-210cc53d3a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problembased" ma:index="20" nillable="true" ma:displayName="article type" ma:format="Dropdown" ma:internalName="problembased">
      <xsd:simpleType>
        <xsd:restriction base="dms:Choice">
          <xsd:enumeration value="problem based"/>
          <xsd:enumeration value="project based"/>
          <xsd:enumeration value="Choice 3"/>
        </xsd:restriction>
      </xsd:simpleType>
    </xsd:element>
    <xsd:element name="projectbased" ma:index="21" nillable="true" ma:displayName="project based" ma:format="Dropdown" ma:internalName="projectbased">
      <xsd:simpleType>
        <xsd:restriction base="dms:Text">
          <xsd:maxLength value="255"/>
        </xsd:restriction>
      </xsd:simpleType>
    </xsd:element>
    <xsd:element name="capstone" ma:index="22" nillable="true" ma:displayName="capstone" ma:format="Dropdown" ma:internalName="capstone">
      <xsd:simpleType>
        <xsd:restriction base="dms:Text">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81b1abb-2002-435a-a018-5721bb4a0db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rojectbased xmlns="ed468a1d-be4c-4419-bcf5-210cc53d3a6d" xsi:nil="true"/>
    <capstone xmlns="ed468a1d-be4c-4419-bcf5-210cc53d3a6d" xsi:nil="true"/>
    <problembased xmlns="ed468a1d-be4c-4419-bcf5-210cc53d3a6d" xsi:nil="true"/>
  </documentManagement>
</p:properties>
</file>

<file path=customXml/itemProps1.xml><?xml version="1.0" encoding="utf-8"?>
<ds:datastoreItem xmlns:ds="http://schemas.openxmlformats.org/officeDocument/2006/customXml" ds:itemID="{49264C54-A51B-46B1-81FB-F3104DF5BF4E}">
  <ds:schemaRefs>
    <ds:schemaRef ds:uri="http://schemas.microsoft.com/sharepoint/v3/contenttype/forms"/>
  </ds:schemaRefs>
</ds:datastoreItem>
</file>

<file path=customXml/itemProps2.xml><?xml version="1.0" encoding="utf-8"?>
<ds:datastoreItem xmlns:ds="http://schemas.openxmlformats.org/officeDocument/2006/customXml" ds:itemID="{6081113A-5182-4A00-9ACB-6F600F53CF38}"/>
</file>

<file path=customXml/itemProps3.xml><?xml version="1.0" encoding="utf-8"?>
<ds:datastoreItem xmlns:ds="http://schemas.openxmlformats.org/officeDocument/2006/customXml" ds:itemID="{1D180C00-E186-4712-A351-7382528B63AB}">
  <ds:schemaRefs>
    <ds:schemaRef ds:uri="c845df5c-bc93-4742-80c2-d2dfaa110ccf"/>
    <ds:schemaRef ds:uri="http://schemas.openxmlformats.org/package/2006/metadata/core-properties"/>
    <ds:schemaRef ds:uri="http://www.w3.org/XML/1998/namespace"/>
    <ds:schemaRef ds:uri="http://schemas.microsoft.com/office/2006/documentManagement/types"/>
    <ds:schemaRef ds:uri="http://purl.org/dc/elements/1.1/"/>
    <ds:schemaRef ds:uri="http://schemas.microsoft.com/office/2006/metadata/properties"/>
    <ds:schemaRef ds:uri="http://purl.org/dc/terms/"/>
    <ds:schemaRef ds:uri="http://schemas.microsoft.com/office/infopath/2007/PartnerControls"/>
    <ds:schemaRef ds:uri="bd34f2d4-55a6-41ab-af11-8bb7d4e0e915"/>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powerPoint_university_minionMyriad</Template>
  <TotalTime>0</TotalTime>
  <Words>950</Words>
  <Application>Microsoft Macintosh PowerPoint</Application>
  <PresentationFormat>On-screen Show (4:3)</PresentationFormat>
  <Paragraphs>112</Paragraphs>
  <Slides>14</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Times New Roman</vt:lpstr>
      <vt:lpstr>Calibri</vt:lpstr>
      <vt:lpstr>Arial</vt:lpstr>
      <vt:lpstr>Myriad Pro</vt:lpstr>
      <vt:lpstr>Minion Pro</vt:lpstr>
      <vt:lpstr>Calibri Light</vt:lpstr>
      <vt:lpstr>_powerPointMaster_university_myriadMinion</vt:lpstr>
      <vt:lpstr>2021 FOrUM ON TEACHING AND LEARNING</vt:lpstr>
      <vt:lpstr>InTRODUCTIONS</vt:lpstr>
      <vt:lpstr>IN THIS SESSION</vt:lpstr>
      <vt:lpstr>ARRUPE COLLEGE MISSION</vt:lpstr>
      <vt:lpstr>CASE SCENARIO</vt:lpstr>
      <vt:lpstr>CASE SCENARIO</vt:lpstr>
      <vt:lpstr>FACULTY AND STAFF RESPONSE</vt:lpstr>
      <vt:lpstr>OFFICE OF STUDENT Services </vt:lpstr>
      <vt:lpstr>OFFICE OF STUDENT SUPPORT/WELLNESS CENTER </vt:lpstr>
      <vt:lpstr>Why be Multifaceted?</vt:lpstr>
      <vt:lpstr>TAKEAWAYS</vt:lpstr>
      <vt:lpstr>COLLABORATION IS UNIQUE AND ESSENTIAL</vt:lpstr>
      <vt:lpstr>QUESTIONS?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FOrUM ON TEACHING AND LEARNING</dc:title>
  <dc:creator/>
  <cp:lastModifiedBy/>
  <cp:revision>74</cp:revision>
  <dcterms:created xsi:type="dcterms:W3CDTF">2014-10-20T16:32:03Z</dcterms:created>
  <dcterms:modified xsi:type="dcterms:W3CDTF">2021-08-17T12:48:34Z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0x010100D8157E8C6B576841973416B1FAB2F069</vt:lpwstr>
  </property>
</Properties>
</file>